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13"/>
  </p:handoutMasterIdLst>
  <p:sldIdLst>
    <p:sldId id="256" r:id="rId2"/>
    <p:sldId id="257" r:id="rId3"/>
    <p:sldId id="262" r:id="rId4"/>
    <p:sldId id="266" r:id="rId5"/>
    <p:sldId id="263" r:id="rId6"/>
    <p:sldId id="264" r:id="rId7"/>
    <p:sldId id="265" r:id="rId8"/>
    <p:sldId id="269" r:id="rId9"/>
    <p:sldId id="268" r:id="rId10"/>
    <p:sldId id="270" r:id="rId11"/>
    <p:sldId id="261" r:id="rId12"/>
  </p:sldIdLst>
  <p:sldSz cx="12192000" cy="6858000"/>
  <p:notesSz cx="6865938" cy="9998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9AD0D26B-67FC-407A-8C40-F12C32E79A7E}"/>
              </a:ext>
            </a:extLst>
          </p:cNvPr>
          <p:cNvSpPr>
            <a:spLocks noGrp="1"/>
          </p:cNvSpPr>
          <p:nvPr>
            <p:ph type="hdr" sz="quarter"/>
          </p:nvPr>
        </p:nvSpPr>
        <p:spPr>
          <a:xfrm>
            <a:off x="0" y="0"/>
            <a:ext cx="2975240" cy="501640"/>
          </a:xfrm>
          <a:prstGeom prst="rect">
            <a:avLst/>
          </a:prstGeom>
        </p:spPr>
        <p:txBody>
          <a:bodyPr vert="horz" lIns="96359" tIns="48180" rIns="96359" bIns="48180" rtlCol="0"/>
          <a:lstStyle>
            <a:lvl1pPr algn="l">
              <a:defRPr sz="1300"/>
            </a:lvl1pPr>
          </a:lstStyle>
          <a:p>
            <a:endParaRPr lang="en-MY"/>
          </a:p>
        </p:txBody>
      </p:sp>
      <p:sp>
        <p:nvSpPr>
          <p:cNvPr id="3" name="Date Placeholder 2">
            <a:extLst>
              <a:ext uri="{FF2B5EF4-FFF2-40B4-BE49-F238E27FC236}">
                <a16:creationId xmlns="" xmlns:a16="http://schemas.microsoft.com/office/drawing/2014/main" id="{9D6FA696-F812-4F87-8BB5-9FA96BB09854}"/>
              </a:ext>
            </a:extLst>
          </p:cNvPr>
          <p:cNvSpPr>
            <a:spLocks noGrp="1"/>
          </p:cNvSpPr>
          <p:nvPr>
            <p:ph type="dt" sz="quarter" idx="1"/>
          </p:nvPr>
        </p:nvSpPr>
        <p:spPr>
          <a:xfrm>
            <a:off x="3889109" y="0"/>
            <a:ext cx="2975240" cy="501640"/>
          </a:xfrm>
          <a:prstGeom prst="rect">
            <a:avLst/>
          </a:prstGeom>
        </p:spPr>
        <p:txBody>
          <a:bodyPr vert="horz" lIns="96359" tIns="48180" rIns="96359" bIns="48180" rtlCol="0"/>
          <a:lstStyle>
            <a:lvl1pPr algn="r">
              <a:defRPr sz="1300"/>
            </a:lvl1pPr>
          </a:lstStyle>
          <a:p>
            <a:fld id="{A74E9C02-DE05-4155-8BD2-9840FA4CBAED}" type="datetimeFigureOut">
              <a:rPr lang="en-MY" smtClean="0"/>
              <a:t>27/8/2018</a:t>
            </a:fld>
            <a:endParaRPr lang="en-MY"/>
          </a:p>
        </p:txBody>
      </p:sp>
      <p:sp>
        <p:nvSpPr>
          <p:cNvPr id="4" name="Footer Placeholder 3">
            <a:extLst>
              <a:ext uri="{FF2B5EF4-FFF2-40B4-BE49-F238E27FC236}">
                <a16:creationId xmlns="" xmlns:a16="http://schemas.microsoft.com/office/drawing/2014/main" id="{CFB25D39-676A-49CC-9B8F-484F46AB2694}"/>
              </a:ext>
            </a:extLst>
          </p:cNvPr>
          <p:cNvSpPr>
            <a:spLocks noGrp="1"/>
          </p:cNvSpPr>
          <p:nvPr>
            <p:ph type="ftr" sz="quarter" idx="2"/>
          </p:nvPr>
        </p:nvSpPr>
        <p:spPr>
          <a:xfrm>
            <a:off x="0" y="9496437"/>
            <a:ext cx="2975240" cy="501639"/>
          </a:xfrm>
          <a:prstGeom prst="rect">
            <a:avLst/>
          </a:prstGeom>
        </p:spPr>
        <p:txBody>
          <a:bodyPr vert="horz" lIns="96359" tIns="48180" rIns="96359" bIns="48180" rtlCol="0" anchor="b"/>
          <a:lstStyle>
            <a:lvl1pPr algn="l">
              <a:defRPr sz="1300"/>
            </a:lvl1pPr>
          </a:lstStyle>
          <a:p>
            <a:endParaRPr lang="en-MY"/>
          </a:p>
        </p:txBody>
      </p:sp>
      <p:sp>
        <p:nvSpPr>
          <p:cNvPr id="5" name="Slide Number Placeholder 4">
            <a:extLst>
              <a:ext uri="{FF2B5EF4-FFF2-40B4-BE49-F238E27FC236}">
                <a16:creationId xmlns="" xmlns:a16="http://schemas.microsoft.com/office/drawing/2014/main" id="{3E3E1925-3B88-4B25-B508-E7B3B5D18957}"/>
              </a:ext>
            </a:extLst>
          </p:cNvPr>
          <p:cNvSpPr>
            <a:spLocks noGrp="1"/>
          </p:cNvSpPr>
          <p:nvPr>
            <p:ph type="sldNum" sz="quarter" idx="3"/>
          </p:nvPr>
        </p:nvSpPr>
        <p:spPr>
          <a:xfrm>
            <a:off x="3889109" y="9496437"/>
            <a:ext cx="2975240" cy="501639"/>
          </a:xfrm>
          <a:prstGeom prst="rect">
            <a:avLst/>
          </a:prstGeom>
        </p:spPr>
        <p:txBody>
          <a:bodyPr vert="horz" lIns="96359" tIns="48180" rIns="96359" bIns="48180" rtlCol="0" anchor="b"/>
          <a:lstStyle>
            <a:lvl1pPr algn="r">
              <a:defRPr sz="1300"/>
            </a:lvl1pPr>
          </a:lstStyle>
          <a:p>
            <a:fld id="{FE4A2FA7-3DDE-4528-890F-439753E77E88}" type="slidenum">
              <a:rPr lang="en-MY" smtClean="0"/>
              <a:t>‹#›</a:t>
            </a:fld>
            <a:endParaRPr lang="en-MY"/>
          </a:p>
        </p:txBody>
      </p:sp>
    </p:spTree>
    <p:extLst>
      <p:ext uri="{BB962C8B-B14F-4D97-AF65-F5344CB8AC3E}">
        <p14:creationId xmlns:p14="http://schemas.microsoft.com/office/powerpoint/2010/main" val="258531611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1938592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3679846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2725996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2189773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5" name="Footer Placeholder 4"/>
          <p:cNvSpPr>
            <a:spLocks noGrp="1"/>
          </p:cNvSpPr>
          <p:nvPr>
            <p:ph type="ftr" sz="quarter" idx="11"/>
          </p:nvPr>
        </p:nvSpPr>
        <p:spPr/>
        <p:txBody>
          <a:bodyPr/>
          <a:lstStyle/>
          <a:p>
            <a:endParaRPr lang="en-MY" dirty="0"/>
          </a:p>
        </p:txBody>
      </p:sp>
      <p:sp>
        <p:nvSpPr>
          <p:cNvPr id="6" name="Slide Number Placeholder 5"/>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174024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6" name="Footer Placeholder 5"/>
          <p:cNvSpPr>
            <a:spLocks noGrp="1"/>
          </p:cNvSpPr>
          <p:nvPr>
            <p:ph type="ftr" sz="quarter" idx="11"/>
          </p:nvPr>
        </p:nvSpPr>
        <p:spPr/>
        <p:txBody>
          <a:bodyPr/>
          <a:lstStyle/>
          <a:p>
            <a:endParaRPr lang="en-MY" dirty="0"/>
          </a:p>
        </p:txBody>
      </p:sp>
      <p:sp>
        <p:nvSpPr>
          <p:cNvPr id="7" name="Slide Number Placeholder 6"/>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4199609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8" name="Footer Placeholder 7"/>
          <p:cNvSpPr>
            <a:spLocks noGrp="1"/>
          </p:cNvSpPr>
          <p:nvPr>
            <p:ph type="ftr" sz="quarter" idx="11"/>
          </p:nvPr>
        </p:nvSpPr>
        <p:spPr/>
        <p:txBody>
          <a:bodyPr/>
          <a:lstStyle/>
          <a:p>
            <a:endParaRPr lang="en-MY" dirty="0"/>
          </a:p>
        </p:txBody>
      </p:sp>
      <p:sp>
        <p:nvSpPr>
          <p:cNvPr id="9" name="Slide Number Placeholder 8"/>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2092847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4" name="Footer Placeholder 3"/>
          <p:cNvSpPr>
            <a:spLocks noGrp="1"/>
          </p:cNvSpPr>
          <p:nvPr>
            <p:ph type="ftr" sz="quarter" idx="11"/>
          </p:nvPr>
        </p:nvSpPr>
        <p:spPr/>
        <p:txBody>
          <a:bodyPr/>
          <a:lstStyle/>
          <a:p>
            <a:endParaRPr lang="en-MY" dirty="0"/>
          </a:p>
        </p:txBody>
      </p:sp>
      <p:sp>
        <p:nvSpPr>
          <p:cNvPr id="5" name="Slide Number Placeholder 4"/>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1468268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3" name="Footer Placeholder 2"/>
          <p:cNvSpPr>
            <a:spLocks noGrp="1"/>
          </p:cNvSpPr>
          <p:nvPr>
            <p:ph type="ftr" sz="quarter" idx="11"/>
          </p:nvPr>
        </p:nvSpPr>
        <p:spPr/>
        <p:txBody>
          <a:bodyPr/>
          <a:lstStyle/>
          <a:p>
            <a:endParaRPr lang="en-MY" dirty="0"/>
          </a:p>
        </p:txBody>
      </p:sp>
      <p:sp>
        <p:nvSpPr>
          <p:cNvPr id="4" name="Slide Number Placeholder 3"/>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4102201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6" name="Footer Placeholder 5"/>
          <p:cNvSpPr>
            <a:spLocks noGrp="1"/>
          </p:cNvSpPr>
          <p:nvPr>
            <p:ph type="ftr" sz="quarter" idx="11"/>
          </p:nvPr>
        </p:nvSpPr>
        <p:spPr/>
        <p:txBody>
          <a:bodyPr/>
          <a:lstStyle/>
          <a:p>
            <a:endParaRPr lang="en-MY" dirty="0"/>
          </a:p>
        </p:txBody>
      </p:sp>
      <p:sp>
        <p:nvSpPr>
          <p:cNvPr id="7" name="Slide Number Placeholder 6"/>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2625003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2BAC6A6-E042-470D-AA69-CB4F92D977F1}" type="datetimeFigureOut">
              <a:rPr lang="en-MY" smtClean="0"/>
              <a:t>27/8/2018</a:t>
            </a:fld>
            <a:endParaRPr lang="en-MY" dirty="0"/>
          </a:p>
        </p:txBody>
      </p:sp>
      <p:sp>
        <p:nvSpPr>
          <p:cNvPr id="6" name="Footer Placeholder 5"/>
          <p:cNvSpPr>
            <a:spLocks noGrp="1"/>
          </p:cNvSpPr>
          <p:nvPr>
            <p:ph type="ftr" sz="quarter" idx="11"/>
          </p:nvPr>
        </p:nvSpPr>
        <p:spPr/>
        <p:txBody>
          <a:bodyPr/>
          <a:lstStyle/>
          <a:p>
            <a:endParaRPr lang="en-MY" dirty="0"/>
          </a:p>
        </p:txBody>
      </p:sp>
      <p:sp>
        <p:nvSpPr>
          <p:cNvPr id="7" name="Slide Number Placeholder 6"/>
          <p:cNvSpPr>
            <a:spLocks noGrp="1"/>
          </p:cNvSpPr>
          <p:nvPr>
            <p:ph type="sldNum" sz="quarter" idx="12"/>
          </p:nvPr>
        </p:nvSpPr>
        <p:spPr/>
        <p:txBody>
          <a:bodyPr/>
          <a:lstStyle/>
          <a:p>
            <a:fld id="{45973945-CB4B-480D-8A04-85659A666BD2}" type="slidenum">
              <a:rPr lang="en-MY" smtClean="0"/>
              <a:t>‹#›</a:t>
            </a:fld>
            <a:endParaRPr lang="en-MY" dirty="0"/>
          </a:p>
        </p:txBody>
      </p:sp>
    </p:spTree>
    <p:extLst>
      <p:ext uri="{BB962C8B-B14F-4D97-AF65-F5344CB8AC3E}">
        <p14:creationId xmlns:p14="http://schemas.microsoft.com/office/powerpoint/2010/main" val="552041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AC6A6-E042-470D-AA69-CB4F92D977F1}" type="datetimeFigureOut">
              <a:rPr lang="en-MY" smtClean="0"/>
              <a:t>27/8/2018</a:t>
            </a:fld>
            <a:endParaRPr lang="en-MY"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973945-CB4B-480D-8A04-85659A666BD2}" type="slidenum">
              <a:rPr lang="en-MY" smtClean="0"/>
              <a:t>‹#›</a:t>
            </a:fld>
            <a:endParaRPr lang="en-MY" dirty="0"/>
          </a:p>
        </p:txBody>
      </p:sp>
    </p:spTree>
    <p:extLst>
      <p:ext uri="{BB962C8B-B14F-4D97-AF65-F5344CB8AC3E}">
        <p14:creationId xmlns:p14="http://schemas.microsoft.com/office/powerpoint/2010/main" val="3009249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F1B59D-D254-45A6-87C4-5917A04440A3}"/>
              </a:ext>
            </a:extLst>
          </p:cNvPr>
          <p:cNvSpPr>
            <a:spLocks noGrp="1"/>
          </p:cNvSpPr>
          <p:nvPr>
            <p:ph type="ctrTitle"/>
          </p:nvPr>
        </p:nvSpPr>
        <p:spPr>
          <a:xfrm>
            <a:off x="1524000" y="637563"/>
            <a:ext cx="9144000" cy="2197916"/>
          </a:xfrm>
        </p:spPr>
        <p:txBody>
          <a:bodyPr>
            <a:normAutofit/>
          </a:bodyPr>
          <a:lstStyle/>
          <a:p>
            <a:r>
              <a:rPr lang="en-MY" sz="1600" dirty="0"/>
              <a:t>“Connecting Across Borders”</a:t>
            </a:r>
            <a:br>
              <a:rPr lang="en-MY" sz="1600" dirty="0"/>
            </a:br>
            <a:r>
              <a:rPr lang="en-MY" sz="1600" b="1" dirty="0"/>
              <a:t/>
            </a:r>
            <a:br>
              <a:rPr lang="en-MY" sz="1600" b="1" dirty="0"/>
            </a:br>
            <a:r>
              <a:rPr lang="en-MY" sz="1600" b="1" dirty="0"/>
              <a:t>Southeast Asia Directors of Music Congress 2018</a:t>
            </a:r>
            <a:r>
              <a:rPr lang="en-MY" sz="1600" dirty="0"/>
              <a:t/>
            </a:r>
            <a:br>
              <a:rPr lang="en-MY" sz="1600" dirty="0"/>
            </a:br>
            <a:r>
              <a:rPr lang="en-MY" sz="1600" dirty="0"/>
              <a:t>15-17 March 2018</a:t>
            </a:r>
            <a:br>
              <a:rPr lang="en-MY" sz="1600" dirty="0"/>
            </a:br>
            <a:r>
              <a:rPr lang="en-MY" sz="1600" dirty="0"/>
              <a:t>Southeast Asian Music Museum @ College of Music, Mahidol University, Nakhon </a:t>
            </a:r>
            <a:r>
              <a:rPr lang="en-MY" sz="1600" dirty="0" err="1"/>
              <a:t>Pathom</a:t>
            </a:r>
            <a:r>
              <a:rPr lang="en-MY" sz="1600" dirty="0"/>
              <a:t>, Thailand</a:t>
            </a:r>
            <a:r>
              <a:rPr lang="en-MY" dirty="0"/>
              <a:t/>
            </a:r>
            <a:br>
              <a:rPr lang="en-MY" dirty="0"/>
            </a:br>
            <a:endParaRPr lang="en-MY" dirty="0"/>
          </a:p>
        </p:txBody>
      </p:sp>
      <p:sp>
        <p:nvSpPr>
          <p:cNvPr id="3" name="Subtitle 2">
            <a:extLst>
              <a:ext uri="{FF2B5EF4-FFF2-40B4-BE49-F238E27FC236}">
                <a16:creationId xmlns="" xmlns:a16="http://schemas.microsoft.com/office/drawing/2014/main" id="{160BEC78-192D-4A11-8369-72CEC50EAFAC}"/>
              </a:ext>
            </a:extLst>
          </p:cNvPr>
          <p:cNvSpPr>
            <a:spLocks noGrp="1"/>
          </p:cNvSpPr>
          <p:nvPr>
            <p:ph type="subTitle" idx="1"/>
          </p:nvPr>
        </p:nvSpPr>
        <p:spPr>
          <a:xfrm>
            <a:off x="1524000" y="2567031"/>
            <a:ext cx="9144000" cy="3867325"/>
          </a:xfrm>
        </p:spPr>
        <p:txBody>
          <a:bodyPr>
            <a:normAutofit fontScale="62500" lnSpcReduction="20000"/>
          </a:bodyPr>
          <a:lstStyle/>
          <a:p>
            <a:r>
              <a:rPr lang="en-MY" dirty="0"/>
              <a:t>Mohd Anis Md Nor</a:t>
            </a:r>
          </a:p>
          <a:p>
            <a:r>
              <a:rPr lang="en-MY" b="1" dirty="0"/>
              <a:t> </a:t>
            </a:r>
            <a:endParaRPr lang="en-MY" dirty="0"/>
          </a:p>
          <a:p>
            <a:r>
              <a:rPr lang="en-MY" b="1" dirty="0"/>
              <a:t>Musicking Indigeneity: Connecting Southeast Asian Indigenous Soundscapes Across Borders Through Music Education</a:t>
            </a:r>
            <a:endParaRPr lang="en-MY" dirty="0"/>
          </a:p>
          <a:p>
            <a:r>
              <a:rPr lang="en-MY" dirty="0"/>
              <a:t> </a:t>
            </a:r>
          </a:p>
          <a:p>
            <a:pPr algn="just"/>
            <a:r>
              <a:rPr lang="en-MY" i="1" dirty="0"/>
              <a:t>Musicking activities which involve performing, listening, rehearsing, composing and participating performatively in music performance are products of indigenous Soundscapes that are biophony (collective habitat expression); geophony (sounds of natural elements) and anthropophony (environmental sounds created by humans) closely associated with ancestral territories and indigenous resources. Indigenous Soundscape, a component of the acoustic environment ranging from urban design to wildlife ecology, plays an important role in creating musicking indigeneity in Southeast Asia. Boundary delimitation by political entities or sovereign states does not prevent musicking indigeneity to transcend cultural and political divisions through porous transnational socio-cultural-religious networks.  Crossing borders through socio-cultural-religious agencies in Mainland and Insular Southeast Asia have contributed distinct variants of musicking indigeneity in Southeast Asian music education from former temples and palaces to contemporary music schools. A combination of all the acoustic resources within a given Soundscape ranging from natural to human-caused sounds modified by the indigenous socio-cultural-religious environment have afforded the creation or re-creation of presentational or re-presentational musical forms for musicking indigeneity in music education in Southeast Asia.</a:t>
            </a:r>
            <a:r>
              <a:rPr lang="en-MY" dirty="0"/>
              <a:t>   </a:t>
            </a:r>
          </a:p>
          <a:p>
            <a:pPr algn="just"/>
            <a:endParaRPr lang="en-MY" dirty="0"/>
          </a:p>
        </p:txBody>
      </p:sp>
    </p:spTree>
    <p:extLst>
      <p:ext uri="{BB962C8B-B14F-4D97-AF65-F5344CB8AC3E}">
        <p14:creationId xmlns:p14="http://schemas.microsoft.com/office/powerpoint/2010/main" val="4166529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30CA81-3A16-4D63-A98B-16CEFE16DD33}"/>
              </a:ext>
            </a:extLst>
          </p:cNvPr>
          <p:cNvSpPr>
            <a:spLocks noGrp="1"/>
          </p:cNvSpPr>
          <p:nvPr>
            <p:ph type="title"/>
          </p:nvPr>
        </p:nvSpPr>
        <p:spPr>
          <a:xfrm>
            <a:off x="838200" y="149290"/>
            <a:ext cx="10515600" cy="961054"/>
          </a:xfrm>
        </p:spPr>
        <p:txBody>
          <a:bodyPr>
            <a:normAutofit fontScale="90000"/>
          </a:bodyPr>
          <a:lstStyle/>
          <a:p>
            <a:pPr algn="ctr"/>
            <a:r>
              <a:rPr lang="en-MY" dirty="0"/>
              <a:t>Poignant Points of Reference of 20</a:t>
            </a:r>
            <a:r>
              <a:rPr lang="en-MY" baseline="30000" dirty="0"/>
              <a:t>th</a:t>
            </a:r>
            <a:r>
              <a:rPr lang="en-MY" dirty="0"/>
              <a:t> Century Indigenous Musicking</a:t>
            </a:r>
          </a:p>
        </p:txBody>
      </p:sp>
      <p:sp>
        <p:nvSpPr>
          <p:cNvPr id="3" name="Content Placeholder 2">
            <a:extLst>
              <a:ext uri="{FF2B5EF4-FFF2-40B4-BE49-F238E27FC236}">
                <a16:creationId xmlns="" xmlns:a16="http://schemas.microsoft.com/office/drawing/2014/main" id="{080A8A14-42D6-4D56-B613-F98F0FC4E7B6}"/>
              </a:ext>
            </a:extLst>
          </p:cNvPr>
          <p:cNvSpPr>
            <a:spLocks noGrp="1"/>
          </p:cNvSpPr>
          <p:nvPr>
            <p:ph idx="1"/>
          </p:nvPr>
        </p:nvSpPr>
        <p:spPr>
          <a:xfrm>
            <a:off x="838200" y="1233182"/>
            <a:ext cx="10515600" cy="5419545"/>
          </a:xfrm>
        </p:spPr>
        <p:txBody>
          <a:bodyPr>
            <a:normAutofit fontScale="62500" lnSpcReduction="20000"/>
          </a:bodyPr>
          <a:lstStyle/>
          <a:p>
            <a:r>
              <a:rPr lang="en-MY" dirty="0"/>
              <a:t>Link between Thai and Western Music i.e. </a:t>
            </a:r>
            <a:r>
              <a:rPr lang="en-MY" dirty="0" err="1"/>
              <a:t>Luang</a:t>
            </a:r>
            <a:r>
              <a:rPr lang="en-MY" dirty="0"/>
              <a:t> </a:t>
            </a:r>
            <a:r>
              <a:rPr lang="en-MY" dirty="0" err="1"/>
              <a:t>Pradit</a:t>
            </a:r>
            <a:r>
              <a:rPr lang="en-MY" dirty="0"/>
              <a:t> </a:t>
            </a:r>
            <a:r>
              <a:rPr lang="en-MY" dirty="0" err="1"/>
              <a:t>Phairoh</a:t>
            </a:r>
            <a:r>
              <a:rPr lang="en-MY" dirty="0"/>
              <a:t> (born as </a:t>
            </a:r>
            <a:r>
              <a:rPr lang="en-MY" dirty="0" err="1"/>
              <a:t>Sorn</a:t>
            </a:r>
            <a:r>
              <a:rPr lang="en-MY" dirty="0"/>
              <a:t> </a:t>
            </a:r>
            <a:r>
              <a:rPr lang="en-MY" dirty="0" err="1"/>
              <a:t>Silapabanleng</a:t>
            </a:r>
            <a:r>
              <a:rPr lang="en-MY" dirty="0"/>
              <a:t>) to </a:t>
            </a:r>
            <a:r>
              <a:rPr lang="en-MY" dirty="0" err="1"/>
              <a:t>Prasidh</a:t>
            </a:r>
            <a:r>
              <a:rPr lang="en-MY" dirty="0"/>
              <a:t> </a:t>
            </a:r>
            <a:r>
              <a:rPr lang="en-MY" dirty="0" err="1"/>
              <a:t>Silapabanleng</a:t>
            </a:r>
            <a:r>
              <a:rPr lang="en-MY" dirty="0"/>
              <a:t> (son of </a:t>
            </a:r>
            <a:r>
              <a:rPr lang="en-MY" dirty="0" err="1"/>
              <a:t>Luang</a:t>
            </a:r>
            <a:r>
              <a:rPr lang="en-MY" dirty="0"/>
              <a:t> </a:t>
            </a:r>
            <a:r>
              <a:rPr lang="en-MY" dirty="0" err="1"/>
              <a:t>Pradit</a:t>
            </a:r>
            <a:r>
              <a:rPr lang="en-MY" dirty="0"/>
              <a:t> </a:t>
            </a:r>
            <a:r>
              <a:rPr lang="en-MY" dirty="0" err="1"/>
              <a:t>Phairoh</a:t>
            </a:r>
            <a:r>
              <a:rPr lang="en-MY" dirty="0"/>
              <a:t>) i.e. King Rama VII and Queen </a:t>
            </a:r>
            <a:r>
              <a:rPr lang="en-MY" dirty="0" err="1"/>
              <a:t>Rambhai</a:t>
            </a:r>
            <a:r>
              <a:rPr lang="en-MY" dirty="0"/>
              <a:t> Bani to </a:t>
            </a:r>
            <a:r>
              <a:rPr lang="en-MY" dirty="0" err="1"/>
              <a:t>Pibulsongkram</a:t>
            </a:r>
            <a:r>
              <a:rPr lang="en-MY" dirty="0"/>
              <a:t> government's pro-West policy - </a:t>
            </a:r>
            <a:r>
              <a:rPr lang="en-MY" dirty="0" err="1"/>
              <a:t>Prasidh</a:t>
            </a:r>
            <a:r>
              <a:rPr lang="en-MY" dirty="0"/>
              <a:t> played an instrumental role in transforming a series of Thai classical songs into modern versions: Creation of Dramatic Colleges, University Fine Arts &amp; Music Departments</a:t>
            </a:r>
          </a:p>
          <a:p>
            <a:r>
              <a:rPr lang="en-MY" dirty="0"/>
              <a:t>Cambodia: Royal University of Fine Arts - Its origins date to the establishment of the École des arts </a:t>
            </a:r>
            <a:r>
              <a:rPr lang="en-MY" dirty="0" err="1"/>
              <a:t>cambodgiens</a:t>
            </a:r>
            <a:r>
              <a:rPr lang="en-MY" dirty="0"/>
              <a:t> in Phnom Penh in 1917. The school was closed after the establishment of the Khmers rouges </a:t>
            </a:r>
            <a:r>
              <a:rPr lang="en-MY" dirty="0" err="1"/>
              <a:t>régime</a:t>
            </a:r>
            <a:r>
              <a:rPr lang="en-MY" dirty="0"/>
              <a:t> in 1975; it was re-opened in 1980.</a:t>
            </a:r>
          </a:p>
          <a:p>
            <a:r>
              <a:rPr lang="en-MY" dirty="0"/>
              <a:t>Ki </a:t>
            </a:r>
            <a:r>
              <a:rPr lang="en-MY" dirty="0" err="1"/>
              <a:t>Nartosabdho</a:t>
            </a:r>
            <a:r>
              <a:rPr lang="en-MY" dirty="0"/>
              <a:t> created Javanese </a:t>
            </a:r>
            <a:r>
              <a:rPr lang="en-MY" dirty="0" err="1"/>
              <a:t>gending</a:t>
            </a:r>
            <a:r>
              <a:rPr lang="en-MY" dirty="0"/>
              <a:t> (specific class of </a:t>
            </a:r>
            <a:r>
              <a:rPr lang="en-MY" dirty="0" err="1"/>
              <a:t>colotomic</a:t>
            </a:r>
            <a:r>
              <a:rPr lang="en-MY" dirty="0"/>
              <a:t> structures) - choose the best technique from some of the leading </a:t>
            </a:r>
            <a:r>
              <a:rPr lang="en-MY" dirty="0" err="1"/>
              <a:t>dalang</a:t>
            </a:r>
            <a:r>
              <a:rPr lang="en-MY" dirty="0"/>
              <a:t>, staged more </a:t>
            </a:r>
            <a:r>
              <a:rPr lang="en-MY" dirty="0" err="1"/>
              <a:t>carangan</a:t>
            </a:r>
            <a:r>
              <a:rPr lang="en-MY" dirty="0"/>
              <a:t> stories or </a:t>
            </a:r>
            <a:r>
              <a:rPr lang="en-MY" dirty="0" err="1"/>
              <a:t>wayang</a:t>
            </a:r>
            <a:r>
              <a:rPr lang="en-MY" dirty="0"/>
              <a:t> plays out of the standard (standard) path of the Mahabharata or Ramayana story while keeping the cast and the places in the Puppet </a:t>
            </a:r>
            <a:r>
              <a:rPr lang="en-MY" dirty="0" err="1"/>
              <a:t>Wayang</a:t>
            </a:r>
            <a:r>
              <a:rPr lang="en-MY" dirty="0"/>
              <a:t> </a:t>
            </a:r>
            <a:r>
              <a:rPr lang="en-MY" dirty="0" err="1"/>
              <a:t>Purwa</a:t>
            </a:r>
            <a:r>
              <a:rPr lang="en-MY" dirty="0"/>
              <a:t> figures based on Mahabharata or Ramayana - the outcome of deep appreciation of a standard story, or a new composition sourced from </a:t>
            </a:r>
            <a:r>
              <a:rPr lang="en-MY" dirty="0" err="1"/>
              <a:t>pakem</a:t>
            </a:r>
            <a:r>
              <a:rPr lang="en-MY" dirty="0"/>
              <a:t> (parent story). </a:t>
            </a:r>
          </a:p>
          <a:p>
            <a:r>
              <a:rPr lang="en-MY" dirty="0"/>
              <a:t>Indonesian experience: ASKI (</a:t>
            </a:r>
            <a:r>
              <a:rPr lang="en-MY" dirty="0" err="1"/>
              <a:t>Akademi</a:t>
            </a:r>
            <a:r>
              <a:rPr lang="en-MY" dirty="0"/>
              <a:t> </a:t>
            </a:r>
            <a:r>
              <a:rPr lang="en-MY" dirty="0" err="1"/>
              <a:t>Seni</a:t>
            </a:r>
            <a:r>
              <a:rPr lang="en-MY" dirty="0"/>
              <a:t> </a:t>
            </a:r>
            <a:r>
              <a:rPr lang="en-MY" dirty="0" err="1"/>
              <a:t>Karawitan</a:t>
            </a:r>
            <a:r>
              <a:rPr lang="en-MY" dirty="0"/>
              <a:t>), ASTI (</a:t>
            </a:r>
            <a:r>
              <a:rPr lang="en-MY" dirty="0" err="1"/>
              <a:t>Akademi</a:t>
            </a:r>
            <a:r>
              <a:rPr lang="en-MY" dirty="0"/>
              <a:t> </a:t>
            </a:r>
            <a:r>
              <a:rPr lang="en-MY" dirty="0" err="1"/>
              <a:t>Seni</a:t>
            </a:r>
            <a:r>
              <a:rPr lang="en-MY" dirty="0"/>
              <a:t> Tari, ASRI (</a:t>
            </a:r>
            <a:r>
              <a:rPr lang="en-MY" dirty="0" err="1"/>
              <a:t>Akademi</a:t>
            </a:r>
            <a:r>
              <a:rPr lang="en-MY" dirty="0"/>
              <a:t> </a:t>
            </a:r>
            <a:r>
              <a:rPr lang="en-MY" dirty="0" err="1"/>
              <a:t>Seni</a:t>
            </a:r>
            <a:r>
              <a:rPr lang="en-MY" dirty="0"/>
              <a:t> Rupa); ISI (</a:t>
            </a:r>
            <a:r>
              <a:rPr lang="en-MY" dirty="0" err="1"/>
              <a:t>Institut</a:t>
            </a:r>
            <a:r>
              <a:rPr lang="en-MY" dirty="0"/>
              <a:t> </a:t>
            </a:r>
            <a:r>
              <a:rPr lang="en-MY" dirty="0" err="1"/>
              <a:t>Seni</a:t>
            </a:r>
            <a:r>
              <a:rPr lang="en-MY" dirty="0"/>
              <a:t> Indonesia) morphing to ISBI (</a:t>
            </a:r>
            <a:r>
              <a:rPr lang="en-MY" dirty="0" err="1"/>
              <a:t>Institut</a:t>
            </a:r>
            <a:r>
              <a:rPr lang="en-MY" dirty="0"/>
              <a:t> </a:t>
            </a:r>
            <a:r>
              <a:rPr lang="en-MY" dirty="0" err="1"/>
              <a:t>Seni</a:t>
            </a:r>
            <a:r>
              <a:rPr lang="en-MY" dirty="0"/>
              <a:t> </a:t>
            </a:r>
            <a:r>
              <a:rPr lang="en-MY" dirty="0" err="1"/>
              <a:t>Budaya</a:t>
            </a:r>
            <a:r>
              <a:rPr lang="en-MY" dirty="0"/>
              <a:t> Indonesia) and STSI (</a:t>
            </a:r>
            <a:r>
              <a:rPr lang="en-MY" dirty="0" err="1"/>
              <a:t>Sekolah</a:t>
            </a:r>
            <a:r>
              <a:rPr lang="en-MY" dirty="0"/>
              <a:t> Tinggi </a:t>
            </a:r>
            <a:r>
              <a:rPr lang="en-MY" dirty="0" err="1"/>
              <a:t>Seni</a:t>
            </a:r>
            <a:r>
              <a:rPr lang="en-MY" dirty="0"/>
              <a:t> Indonesia)</a:t>
            </a:r>
          </a:p>
          <a:p>
            <a:r>
              <a:rPr lang="en-MY" dirty="0"/>
              <a:t>Philippines: PHSA (Philippine High School for the Arts) 1978 to date, located in the National Arts </a:t>
            </a:r>
            <a:r>
              <a:rPr lang="en-MY" dirty="0" err="1"/>
              <a:t>Center</a:t>
            </a:r>
            <a:r>
              <a:rPr lang="en-MY" dirty="0"/>
              <a:t> in Mount </a:t>
            </a:r>
            <a:r>
              <a:rPr lang="en-MY" dirty="0" err="1"/>
              <a:t>Makiling</a:t>
            </a:r>
            <a:r>
              <a:rPr lang="en-MY" dirty="0"/>
              <a:t>, Los </a:t>
            </a:r>
            <a:r>
              <a:rPr lang="en-MY" dirty="0" err="1"/>
              <a:t>Baños</a:t>
            </a:r>
            <a:r>
              <a:rPr lang="en-MY" dirty="0"/>
              <a:t>, Laguna. UP School of Music etc.</a:t>
            </a:r>
          </a:p>
          <a:p>
            <a:r>
              <a:rPr lang="en-MY" dirty="0"/>
              <a:t>Singapore: SOTA (School of the Arts), La Salle, NAFA and YSTCM (Yong Siew </a:t>
            </a:r>
            <a:r>
              <a:rPr lang="en-MY" dirty="0" err="1"/>
              <a:t>Toh</a:t>
            </a:r>
            <a:r>
              <a:rPr lang="en-MY" dirty="0"/>
              <a:t> Conservatory of Music)</a:t>
            </a:r>
          </a:p>
          <a:p>
            <a:r>
              <a:rPr lang="en-MY" dirty="0"/>
              <a:t>Malaysia: ASKI-ASWARA (National Arts Academy) and Universities</a:t>
            </a:r>
          </a:p>
        </p:txBody>
      </p:sp>
    </p:spTree>
    <p:extLst>
      <p:ext uri="{BB962C8B-B14F-4D97-AF65-F5344CB8AC3E}">
        <p14:creationId xmlns:p14="http://schemas.microsoft.com/office/powerpoint/2010/main" val="1413895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AD7A87F-3DBD-4D3F-BC8B-8F6AAAD53BB8}"/>
              </a:ext>
            </a:extLst>
          </p:cNvPr>
          <p:cNvSpPr>
            <a:spLocks noGrp="1"/>
          </p:cNvSpPr>
          <p:nvPr>
            <p:ph type="title"/>
          </p:nvPr>
        </p:nvSpPr>
        <p:spPr/>
        <p:txBody>
          <a:bodyPr/>
          <a:lstStyle/>
          <a:p>
            <a:pPr algn="ctr"/>
            <a:r>
              <a:rPr lang="en-MY" dirty="0"/>
              <a:t>Recap</a:t>
            </a:r>
          </a:p>
        </p:txBody>
      </p:sp>
      <p:sp>
        <p:nvSpPr>
          <p:cNvPr id="3" name="Content Placeholder 2">
            <a:extLst>
              <a:ext uri="{FF2B5EF4-FFF2-40B4-BE49-F238E27FC236}">
                <a16:creationId xmlns="" xmlns:a16="http://schemas.microsoft.com/office/drawing/2014/main" id="{CDA5BDC2-4DDB-4434-A506-249375B36CFC}"/>
              </a:ext>
            </a:extLst>
          </p:cNvPr>
          <p:cNvSpPr>
            <a:spLocks noGrp="1"/>
          </p:cNvSpPr>
          <p:nvPr>
            <p:ph idx="1"/>
          </p:nvPr>
        </p:nvSpPr>
        <p:spPr/>
        <p:txBody>
          <a:bodyPr>
            <a:normAutofit lnSpcReduction="10000"/>
          </a:bodyPr>
          <a:lstStyle/>
          <a:p>
            <a:r>
              <a:rPr lang="en-MY" dirty="0" err="1"/>
              <a:t>SEAsian</a:t>
            </a:r>
            <a:r>
              <a:rPr lang="en-MY" dirty="0"/>
              <a:t> Indigenous Soundscapes – Malay-Indonesian adage “</a:t>
            </a:r>
            <a:r>
              <a:rPr lang="en-MY" b="1" i="1" dirty="0" err="1"/>
              <a:t>Alam</a:t>
            </a:r>
            <a:r>
              <a:rPr lang="en-MY" b="1" i="1" dirty="0"/>
              <a:t> </a:t>
            </a:r>
            <a:r>
              <a:rPr lang="en-MY" b="1" i="1" dirty="0" err="1"/>
              <a:t>Terkembang</a:t>
            </a:r>
            <a:r>
              <a:rPr lang="en-MY" b="1" i="1" dirty="0"/>
              <a:t> </a:t>
            </a:r>
            <a:r>
              <a:rPr lang="en-MY" b="1" i="1" dirty="0" err="1"/>
              <a:t>Menjadi</a:t>
            </a:r>
            <a:r>
              <a:rPr lang="en-MY" b="1" i="1" dirty="0"/>
              <a:t> Guru</a:t>
            </a:r>
            <a:r>
              <a:rPr lang="en-MY" dirty="0"/>
              <a:t>” and in Tagalog “</a:t>
            </a:r>
            <a:r>
              <a:rPr lang="es-ES" b="1" i="1" dirty="0" err="1"/>
              <a:t>Ang</a:t>
            </a:r>
            <a:r>
              <a:rPr lang="es-ES" b="1" i="1" dirty="0"/>
              <a:t> Mundo ay </a:t>
            </a:r>
            <a:r>
              <a:rPr lang="es-ES" b="1" i="1" dirty="0" err="1"/>
              <a:t>Ang</a:t>
            </a:r>
            <a:r>
              <a:rPr lang="es-ES" b="1" i="1" dirty="0"/>
              <a:t> </a:t>
            </a:r>
            <a:r>
              <a:rPr lang="es-ES" b="1" i="1" dirty="0" err="1"/>
              <a:t>Iyong</a:t>
            </a:r>
            <a:r>
              <a:rPr lang="es-ES" b="1" i="1" dirty="0"/>
              <a:t> </a:t>
            </a:r>
            <a:r>
              <a:rPr lang="es-ES" b="1" i="1" dirty="0" err="1"/>
              <a:t>Guro</a:t>
            </a:r>
            <a:r>
              <a:rPr lang="en-MY" dirty="0"/>
              <a:t>” i.e. “The World is your Oyster” – </a:t>
            </a:r>
            <a:r>
              <a:rPr lang="en-MY" b="1" dirty="0"/>
              <a:t>biophonic, geophonic, </a:t>
            </a:r>
            <a:r>
              <a:rPr lang="en-MY" b="1" dirty="0" err="1"/>
              <a:t>anthropophonic</a:t>
            </a:r>
            <a:endParaRPr lang="en-MY" b="1" dirty="0"/>
          </a:p>
          <a:p>
            <a:r>
              <a:rPr lang="en-MY" dirty="0"/>
              <a:t>The listener's </a:t>
            </a:r>
            <a:r>
              <a:rPr lang="en-MY" i="1" dirty="0"/>
              <a:t>perception</a:t>
            </a:r>
            <a:r>
              <a:rPr lang="en-MY" dirty="0"/>
              <a:t> of sounds heard as an environment that create the sensation of experiencing and creating musical performances (Learned Behaviour to Twice behaved).</a:t>
            </a:r>
          </a:p>
          <a:p>
            <a:r>
              <a:rPr lang="en-MY" dirty="0"/>
              <a:t>Educating Music that are both </a:t>
            </a:r>
            <a:r>
              <a:rPr lang="en-MY" b="1" dirty="0"/>
              <a:t>autochthonous</a:t>
            </a:r>
            <a:r>
              <a:rPr lang="en-MY" dirty="0"/>
              <a:t> (native to the place where they it is found) and </a:t>
            </a:r>
            <a:r>
              <a:rPr lang="en-MY" b="1" dirty="0"/>
              <a:t>allochthonous</a:t>
            </a:r>
            <a:r>
              <a:rPr lang="en-MY" dirty="0"/>
              <a:t> (originating in a place other than where it is found) - Musicking Indigeneity: Connecting Southeast Asian Indigenous Soundscapes across borders. </a:t>
            </a:r>
          </a:p>
        </p:txBody>
      </p:sp>
    </p:spTree>
    <p:extLst>
      <p:ext uri="{BB962C8B-B14F-4D97-AF65-F5344CB8AC3E}">
        <p14:creationId xmlns:p14="http://schemas.microsoft.com/office/powerpoint/2010/main" val="3144909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57A592-FF71-44BE-8E61-948CEAB7478E}"/>
              </a:ext>
            </a:extLst>
          </p:cNvPr>
          <p:cNvSpPr>
            <a:spLocks noGrp="1"/>
          </p:cNvSpPr>
          <p:nvPr>
            <p:ph type="title"/>
          </p:nvPr>
        </p:nvSpPr>
        <p:spPr/>
        <p:txBody>
          <a:bodyPr/>
          <a:lstStyle/>
          <a:p>
            <a:pPr algn="ctr"/>
            <a:r>
              <a:rPr lang="en-MY" dirty="0"/>
              <a:t>Questions</a:t>
            </a:r>
          </a:p>
        </p:txBody>
      </p:sp>
      <p:sp>
        <p:nvSpPr>
          <p:cNvPr id="3" name="Content Placeholder 2">
            <a:extLst>
              <a:ext uri="{FF2B5EF4-FFF2-40B4-BE49-F238E27FC236}">
                <a16:creationId xmlns="" xmlns:a16="http://schemas.microsoft.com/office/drawing/2014/main" id="{BBF388EA-6D84-4B18-9FDC-96FF5BFDEAB1}"/>
              </a:ext>
            </a:extLst>
          </p:cNvPr>
          <p:cNvSpPr>
            <a:spLocks noGrp="1"/>
          </p:cNvSpPr>
          <p:nvPr>
            <p:ph idx="1"/>
          </p:nvPr>
        </p:nvSpPr>
        <p:spPr/>
        <p:txBody>
          <a:bodyPr>
            <a:normAutofit fontScale="62500" lnSpcReduction="20000"/>
          </a:bodyPr>
          <a:lstStyle/>
          <a:p>
            <a:r>
              <a:rPr lang="en-MY" dirty="0"/>
              <a:t>I am particularly interested in indigenous Soundscapes as products of musicking activities in Southeast Asia</a:t>
            </a:r>
          </a:p>
          <a:p>
            <a:r>
              <a:rPr lang="en-MY" dirty="0"/>
              <a:t>What are the components of indigenous Soundscapes and how they play an important role in creating musicking indigeneity in music education in Southeast Asia  </a:t>
            </a:r>
          </a:p>
          <a:p>
            <a:r>
              <a:rPr lang="en-MY" dirty="0"/>
              <a:t>Would boundary delineation (political) prevent musicking indigeneity to transcend political and cultural divisions or on the other hand, could porous transnational socio-cultural-religious networks outstrip such boundaries?</a:t>
            </a:r>
          </a:p>
          <a:p>
            <a:r>
              <a:rPr lang="en-MY" dirty="0"/>
              <a:t>Could socio-cultural-religious networks as agencies exceed border cloisters  enabling cross border variants of musicking indigeneity to permeate in Southeast Asian music education? </a:t>
            </a:r>
          </a:p>
          <a:p>
            <a:r>
              <a:rPr lang="en-MY" dirty="0"/>
              <a:t>How not to let this platform become another 'political' cliché? </a:t>
            </a:r>
          </a:p>
          <a:p>
            <a:r>
              <a:rPr lang="en-MY" dirty="0"/>
              <a:t>What are the challenges? What are the opportunities? </a:t>
            </a:r>
          </a:p>
          <a:p>
            <a:r>
              <a:rPr lang="en-MY" dirty="0"/>
              <a:t>Could I suggest that we look at Southeast Asian Indigenous Soundscapes as our pool of resources for musicking indigeneity rather than copying and pasting from precedence that are non-conventional to Southeast Asia?</a:t>
            </a:r>
          </a:p>
          <a:p>
            <a:r>
              <a:rPr lang="en-MY" dirty="0"/>
              <a:t>Hence, could a combination of all the acoustic resources within a given Soundscape ranging from natural to human-caused sounds modified by the indigenous socio-cultural-religious environment afforded the creation or re-creation of presentational or re-presentational musical forms for musicking indigeneity in music education in Southeast Asia?      </a:t>
            </a:r>
          </a:p>
          <a:p>
            <a:endParaRPr lang="en-MY" dirty="0"/>
          </a:p>
          <a:p>
            <a:endParaRPr lang="en-MY" dirty="0"/>
          </a:p>
          <a:p>
            <a:endParaRPr lang="en-MY" dirty="0"/>
          </a:p>
        </p:txBody>
      </p:sp>
    </p:spTree>
    <p:extLst>
      <p:ext uri="{BB962C8B-B14F-4D97-AF65-F5344CB8AC3E}">
        <p14:creationId xmlns:p14="http://schemas.microsoft.com/office/powerpoint/2010/main" val="1548325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208A0B-3E08-45B7-B930-2E749A79EF57}"/>
              </a:ext>
            </a:extLst>
          </p:cNvPr>
          <p:cNvSpPr>
            <a:spLocks noGrp="1"/>
          </p:cNvSpPr>
          <p:nvPr>
            <p:ph type="title"/>
          </p:nvPr>
        </p:nvSpPr>
        <p:spPr/>
        <p:txBody>
          <a:bodyPr>
            <a:normAutofit fontScale="90000"/>
          </a:bodyPr>
          <a:lstStyle/>
          <a:p>
            <a:pPr algn="ctr"/>
            <a:r>
              <a:rPr lang="en-MY" dirty="0"/>
              <a:t>Musicking</a:t>
            </a:r>
            <a:br>
              <a:rPr lang="en-MY" dirty="0"/>
            </a:br>
            <a:r>
              <a:rPr lang="en-MY" sz="2700" dirty="0"/>
              <a:t>(ref: Small, Christopher (1998) </a:t>
            </a:r>
            <a:r>
              <a:rPr lang="en-MY" sz="2700" i="1" dirty="0"/>
              <a:t>Musicking: The Meanings of Performing and Listening (Music/Culture). </a:t>
            </a:r>
            <a:r>
              <a:rPr lang="en-MY" sz="2700" dirty="0"/>
              <a:t>Wesleyan University Press</a:t>
            </a:r>
            <a:r>
              <a:rPr lang="en-MY" sz="2700" i="1" dirty="0"/>
              <a:t>.</a:t>
            </a:r>
          </a:p>
        </p:txBody>
      </p:sp>
      <p:sp>
        <p:nvSpPr>
          <p:cNvPr id="3" name="Content Placeholder 2">
            <a:extLst>
              <a:ext uri="{FF2B5EF4-FFF2-40B4-BE49-F238E27FC236}">
                <a16:creationId xmlns="" xmlns:a16="http://schemas.microsoft.com/office/drawing/2014/main" id="{7B90E7EF-C1FA-49AC-9A9A-4991C5E8892B}"/>
              </a:ext>
            </a:extLst>
          </p:cNvPr>
          <p:cNvSpPr>
            <a:spLocks noGrp="1"/>
          </p:cNvSpPr>
          <p:nvPr>
            <p:ph idx="1"/>
          </p:nvPr>
        </p:nvSpPr>
        <p:spPr>
          <a:xfrm>
            <a:off x="838200" y="2146432"/>
            <a:ext cx="10515600" cy="4620127"/>
          </a:xfrm>
        </p:spPr>
        <p:txBody>
          <a:bodyPr>
            <a:normAutofit fontScale="77500" lnSpcReduction="20000"/>
          </a:bodyPr>
          <a:lstStyle/>
          <a:p>
            <a:r>
              <a:rPr lang="en-MY" dirty="0"/>
              <a:t>Christopher Small asserts that music is </a:t>
            </a:r>
            <a:r>
              <a:rPr lang="en-MY" b="1" dirty="0"/>
              <a:t>not a thing</a:t>
            </a:r>
            <a:r>
              <a:rPr lang="en-MY" dirty="0"/>
              <a:t>, but rather </a:t>
            </a:r>
            <a:r>
              <a:rPr lang="en-MY" b="1" dirty="0"/>
              <a:t>an activity</a:t>
            </a:r>
            <a:r>
              <a:rPr lang="en-MY" dirty="0"/>
              <a:t>.</a:t>
            </a:r>
          </a:p>
          <a:p>
            <a:r>
              <a:rPr lang="en-MY" dirty="0"/>
              <a:t>“Musicking," a verb that encompasses all musical activity from composing to performing to listening to a Walkman to singing in the shower.</a:t>
            </a:r>
          </a:p>
          <a:p>
            <a:r>
              <a:rPr lang="en-MY" dirty="0"/>
              <a:t>Involves performing, listening, rehearsing, composing and participating performatively in music performance</a:t>
            </a:r>
          </a:p>
          <a:p>
            <a:r>
              <a:rPr lang="en-MY" dirty="0"/>
              <a:t>Using Gregory Bateson's philosophy of mind and a Geertzian thick description of how musicking forms a ritual through which all the participants explore and celebrate the relationships that constitute their social identity via music and music making</a:t>
            </a:r>
          </a:p>
          <a:p>
            <a:r>
              <a:rPr lang="en-MY" dirty="0"/>
              <a:t>I would suggest that Musicking Indigeneity is a product of indigenous Soundscapes that are biophony (collective habitat expression); geophony (sounds of natural elements) and anthropophony (environmental sounds created by humans) that are closely associated with ancestral territories and indigenous resources</a:t>
            </a:r>
          </a:p>
          <a:p>
            <a:r>
              <a:rPr lang="en-MY" dirty="0"/>
              <a:t>Musicking indigeneity in Southeast Asia indulges indigenous Soundscape, as a component of the acoustic environment from urban design to wildlife ecology</a:t>
            </a:r>
          </a:p>
        </p:txBody>
      </p:sp>
    </p:spTree>
    <p:extLst>
      <p:ext uri="{BB962C8B-B14F-4D97-AF65-F5344CB8AC3E}">
        <p14:creationId xmlns:p14="http://schemas.microsoft.com/office/powerpoint/2010/main" val="1097036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A56B0D-2601-4297-BE64-A61078576FA6}"/>
              </a:ext>
            </a:extLst>
          </p:cNvPr>
          <p:cNvSpPr>
            <a:spLocks noGrp="1"/>
          </p:cNvSpPr>
          <p:nvPr>
            <p:ph type="title"/>
          </p:nvPr>
        </p:nvSpPr>
        <p:spPr>
          <a:xfrm>
            <a:off x="838200" y="365125"/>
            <a:ext cx="10515600" cy="847855"/>
          </a:xfrm>
        </p:spPr>
        <p:txBody>
          <a:bodyPr>
            <a:normAutofit/>
          </a:bodyPr>
          <a:lstStyle/>
          <a:p>
            <a:pPr algn="ctr"/>
            <a:r>
              <a:rPr lang="en-MY" sz="3200" dirty="0"/>
              <a:t>Indigenous Soundscapes</a:t>
            </a:r>
          </a:p>
        </p:txBody>
      </p:sp>
      <p:sp>
        <p:nvSpPr>
          <p:cNvPr id="3" name="Content Placeholder 2">
            <a:extLst>
              <a:ext uri="{FF2B5EF4-FFF2-40B4-BE49-F238E27FC236}">
                <a16:creationId xmlns="" xmlns:a16="http://schemas.microsoft.com/office/drawing/2014/main" id="{19450564-9F1E-4626-9219-045ADEA1A16C}"/>
              </a:ext>
            </a:extLst>
          </p:cNvPr>
          <p:cNvSpPr>
            <a:spLocks noGrp="1"/>
          </p:cNvSpPr>
          <p:nvPr>
            <p:ph idx="1"/>
          </p:nvPr>
        </p:nvSpPr>
        <p:spPr>
          <a:xfrm>
            <a:off x="838200" y="1212980"/>
            <a:ext cx="10515600" cy="5346440"/>
          </a:xfrm>
        </p:spPr>
        <p:txBody>
          <a:bodyPr>
            <a:normAutofit fontScale="85000" lnSpcReduction="20000"/>
          </a:bodyPr>
          <a:lstStyle/>
          <a:p>
            <a:r>
              <a:rPr lang="en-MY" dirty="0"/>
              <a:t>A soundscape is a sound or combination of sounds that forms or arises from an immersive environment. The study of soundscape is the subject of </a:t>
            </a:r>
            <a:r>
              <a:rPr lang="en-MY" b="1" dirty="0"/>
              <a:t>acoustic ecology </a:t>
            </a:r>
            <a:r>
              <a:rPr lang="en-MY" dirty="0"/>
              <a:t>or </a:t>
            </a:r>
            <a:r>
              <a:rPr lang="en-MY" b="1" dirty="0"/>
              <a:t>soundscape ecology</a:t>
            </a:r>
            <a:r>
              <a:rPr lang="en-MY" dirty="0"/>
              <a:t>. </a:t>
            </a:r>
          </a:p>
          <a:p>
            <a:r>
              <a:rPr lang="en-MY" b="1" dirty="0"/>
              <a:t>Acoustic ecology</a:t>
            </a:r>
            <a:r>
              <a:rPr lang="en-MY" dirty="0"/>
              <a:t>, sometimes called </a:t>
            </a:r>
            <a:r>
              <a:rPr lang="en-MY" b="1" dirty="0" err="1"/>
              <a:t>ecoacoustics</a:t>
            </a:r>
            <a:r>
              <a:rPr lang="en-MY" dirty="0"/>
              <a:t> or </a:t>
            </a:r>
            <a:r>
              <a:rPr lang="en-MY" b="1" dirty="0"/>
              <a:t>soundscape</a:t>
            </a:r>
            <a:r>
              <a:rPr lang="en-MY" dirty="0"/>
              <a:t> studies, is a discipline studying the relationship, mediated through sound, between human beings and their environment.</a:t>
            </a:r>
          </a:p>
          <a:p>
            <a:r>
              <a:rPr lang="en-MY" dirty="0"/>
              <a:t>The idea of soundscape refers to both the natural acoustic environment, consisting of natural sounds, including animal vocalizations, the collective habitat expression of which is now referred to as the </a:t>
            </a:r>
            <a:r>
              <a:rPr lang="en-MY" b="1" dirty="0" err="1"/>
              <a:t>biophony</a:t>
            </a:r>
            <a:r>
              <a:rPr lang="en-MY" dirty="0"/>
              <a:t>, the sounds of weather and other natural elements, referred to as the </a:t>
            </a:r>
            <a:r>
              <a:rPr lang="en-MY" b="1" dirty="0"/>
              <a:t>geophony</a:t>
            </a:r>
            <a:r>
              <a:rPr lang="en-MY" dirty="0"/>
              <a:t>; and environmental sounds created by humans i.e. </a:t>
            </a:r>
            <a:r>
              <a:rPr lang="en-MY" b="1" dirty="0" err="1"/>
              <a:t>anthropophony</a:t>
            </a:r>
            <a:r>
              <a:rPr lang="en-MY" dirty="0"/>
              <a:t> through a sub-set called controlled sound, such as musical composition, sound design, and language, work, and sounds of mechanical origin resulting from use of industrial technology. </a:t>
            </a:r>
          </a:p>
          <a:p>
            <a:r>
              <a:rPr lang="en-MY" dirty="0"/>
              <a:t>The term soundscape also includes the listener's </a:t>
            </a:r>
            <a:r>
              <a:rPr lang="en-MY" i="1" dirty="0"/>
              <a:t>perception</a:t>
            </a:r>
            <a:r>
              <a:rPr lang="en-MY" dirty="0"/>
              <a:t> of sounds heard as an environment or an audio recording or performance of sounds that create the sensation of experiencing a particular acoustic environment, or compositions created using the found sounds of an acoustic environment, either exclusively or in conjunction with musical performances.</a:t>
            </a:r>
          </a:p>
        </p:txBody>
      </p:sp>
    </p:spTree>
    <p:extLst>
      <p:ext uri="{BB962C8B-B14F-4D97-AF65-F5344CB8AC3E}">
        <p14:creationId xmlns:p14="http://schemas.microsoft.com/office/powerpoint/2010/main" val="831552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B88E92-AFB7-462F-9300-F5027061DBB8}"/>
              </a:ext>
            </a:extLst>
          </p:cNvPr>
          <p:cNvSpPr>
            <a:spLocks noGrp="1"/>
          </p:cNvSpPr>
          <p:nvPr>
            <p:ph type="title"/>
          </p:nvPr>
        </p:nvSpPr>
        <p:spPr/>
        <p:txBody>
          <a:bodyPr/>
          <a:lstStyle/>
          <a:p>
            <a:pPr algn="ctr"/>
            <a:r>
              <a:rPr lang="en-MY" dirty="0"/>
              <a:t>Indigeneity</a:t>
            </a:r>
          </a:p>
        </p:txBody>
      </p:sp>
      <p:sp>
        <p:nvSpPr>
          <p:cNvPr id="3" name="Content Placeholder 2">
            <a:extLst>
              <a:ext uri="{FF2B5EF4-FFF2-40B4-BE49-F238E27FC236}">
                <a16:creationId xmlns="" xmlns:a16="http://schemas.microsoft.com/office/drawing/2014/main" id="{BB4857B2-643F-48C7-9A57-1F73088FE8A1}"/>
              </a:ext>
            </a:extLst>
          </p:cNvPr>
          <p:cNvSpPr>
            <a:spLocks noGrp="1"/>
          </p:cNvSpPr>
          <p:nvPr>
            <p:ph idx="1"/>
          </p:nvPr>
        </p:nvSpPr>
        <p:spPr/>
        <p:txBody>
          <a:bodyPr>
            <a:normAutofit lnSpcReduction="10000"/>
          </a:bodyPr>
          <a:lstStyle/>
          <a:p>
            <a:r>
              <a:rPr lang="en-MY" dirty="0"/>
              <a:t>Definition accepted in 1972 by the UN Working Group for Indigenous Peoples, later amended in 1983.</a:t>
            </a:r>
          </a:p>
          <a:p>
            <a:r>
              <a:rPr lang="en-MY" dirty="0"/>
              <a:t>Composed of the existing descendants of the peoples who inhabited the present territory of a country wholly or partially at the time when persons of a different culture or ethnic origin arrived there from other parts of the world, overcame them, by conquest, settlement or other means, reduced them to a non-dominant or colonial condition; who today live more in conformity with their particular social, economic and cultural customs and traditions than with the institutions of the country of which they now form part, under a state structure which incorporates mainly national, social and cultural characteristics of other segments of the population which are predominant.</a:t>
            </a:r>
          </a:p>
        </p:txBody>
      </p:sp>
    </p:spTree>
    <p:extLst>
      <p:ext uri="{BB962C8B-B14F-4D97-AF65-F5344CB8AC3E}">
        <p14:creationId xmlns:p14="http://schemas.microsoft.com/office/powerpoint/2010/main" val="3974250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8B820A-27D6-4E2D-A908-4D79AEA0913C}"/>
              </a:ext>
            </a:extLst>
          </p:cNvPr>
          <p:cNvSpPr>
            <a:spLocks noGrp="1"/>
          </p:cNvSpPr>
          <p:nvPr>
            <p:ph type="title"/>
          </p:nvPr>
        </p:nvSpPr>
        <p:spPr/>
        <p:txBody>
          <a:bodyPr/>
          <a:lstStyle/>
          <a:p>
            <a:pPr algn="ctr"/>
            <a:r>
              <a:rPr lang="en-MY" dirty="0"/>
              <a:t>Discourses of Musicking Indigeneity</a:t>
            </a:r>
          </a:p>
        </p:txBody>
      </p:sp>
      <p:sp>
        <p:nvSpPr>
          <p:cNvPr id="3" name="Content Placeholder 2">
            <a:extLst>
              <a:ext uri="{FF2B5EF4-FFF2-40B4-BE49-F238E27FC236}">
                <a16:creationId xmlns="" xmlns:a16="http://schemas.microsoft.com/office/drawing/2014/main" id="{4C382879-21A4-4F39-B0D3-F2DCFDCB2119}"/>
              </a:ext>
            </a:extLst>
          </p:cNvPr>
          <p:cNvSpPr>
            <a:spLocks noGrp="1"/>
          </p:cNvSpPr>
          <p:nvPr>
            <p:ph idx="1"/>
          </p:nvPr>
        </p:nvSpPr>
        <p:spPr/>
        <p:txBody>
          <a:bodyPr/>
          <a:lstStyle/>
          <a:p>
            <a:r>
              <a:rPr lang="en-MY" dirty="0"/>
              <a:t>Pre-Colonial SEA (Mainland and Insular </a:t>
            </a:r>
            <a:r>
              <a:rPr lang="en-MY" dirty="0" err="1"/>
              <a:t>SEAsia</a:t>
            </a:r>
            <a:r>
              <a:rPr lang="en-MY" dirty="0"/>
              <a:t>) – Sacred/Temple Music, Royal/Palace/Classical Music, Popular Music etc.</a:t>
            </a:r>
          </a:p>
          <a:p>
            <a:r>
              <a:rPr lang="en-MY" dirty="0"/>
              <a:t>Dichotomous discourse between </a:t>
            </a:r>
            <a:r>
              <a:rPr lang="en-MY" b="1" dirty="0"/>
              <a:t>autochthonous</a:t>
            </a:r>
            <a:r>
              <a:rPr lang="en-MY" dirty="0"/>
              <a:t> (native to the place where they it is found) and/or </a:t>
            </a:r>
            <a:r>
              <a:rPr lang="en-MY" b="1" dirty="0"/>
              <a:t>allochthonous</a:t>
            </a:r>
            <a:r>
              <a:rPr lang="en-MY" dirty="0"/>
              <a:t> (originating in a place other than where it is found) musical – affecting pre and post colonial music and music education in place of worships, royal palaces and indigenous community </a:t>
            </a:r>
            <a:r>
              <a:rPr lang="en-MY" dirty="0" err="1"/>
              <a:t>centers</a:t>
            </a:r>
            <a:endParaRPr lang="en-MY" dirty="0"/>
          </a:p>
          <a:p>
            <a:r>
              <a:rPr lang="en-MY" dirty="0"/>
              <a:t>Multiple level negotiations by stakeholders of indigenous soundscapes and musicking-</a:t>
            </a:r>
            <a:r>
              <a:rPr lang="en-MY" dirty="0" err="1"/>
              <a:t>communitas</a:t>
            </a:r>
            <a:r>
              <a:rPr lang="en-MY" dirty="0"/>
              <a:t> - </a:t>
            </a:r>
            <a:r>
              <a:rPr lang="en-MY" b="1" dirty="0"/>
              <a:t>presentations</a:t>
            </a:r>
          </a:p>
          <a:p>
            <a:r>
              <a:rPr lang="en-MY" dirty="0"/>
              <a:t>Post-Colonial inventions and/or </a:t>
            </a:r>
            <a:r>
              <a:rPr lang="en-MY" b="1" dirty="0"/>
              <a:t>re-presentations</a:t>
            </a:r>
            <a:r>
              <a:rPr lang="en-MY" dirty="0"/>
              <a:t> </a:t>
            </a:r>
          </a:p>
        </p:txBody>
      </p:sp>
    </p:spTree>
    <p:extLst>
      <p:ext uri="{BB962C8B-B14F-4D97-AF65-F5344CB8AC3E}">
        <p14:creationId xmlns:p14="http://schemas.microsoft.com/office/powerpoint/2010/main" val="3193232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608B4B-545B-4C6B-B837-CC61D9385978}"/>
              </a:ext>
            </a:extLst>
          </p:cNvPr>
          <p:cNvSpPr>
            <a:spLocks noGrp="1"/>
          </p:cNvSpPr>
          <p:nvPr>
            <p:ph type="title"/>
          </p:nvPr>
        </p:nvSpPr>
        <p:spPr/>
        <p:txBody>
          <a:bodyPr/>
          <a:lstStyle/>
          <a:p>
            <a:pPr algn="ctr"/>
            <a:r>
              <a:rPr lang="en-MY" dirty="0"/>
              <a:t>Crossing Borders – Circumventing Conventions </a:t>
            </a:r>
          </a:p>
        </p:txBody>
      </p:sp>
      <p:sp>
        <p:nvSpPr>
          <p:cNvPr id="3" name="Content Placeholder 2">
            <a:extLst>
              <a:ext uri="{FF2B5EF4-FFF2-40B4-BE49-F238E27FC236}">
                <a16:creationId xmlns="" xmlns:a16="http://schemas.microsoft.com/office/drawing/2014/main" id="{38FE02FE-4383-4A2C-8436-563EF69E26CA}"/>
              </a:ext>
            </a:extLst>
          </p:cNvPr>
          <p:cNvSpPr>
            <a:spLocks noGrp="1"/>
          </p:cNvSpPr>
          <p:nvPr>
            <p:ph idx="1"/>
          </p:nvPr>
        </p:nvSpPr>
        <p:spPr/>
        <p:txBody>
          <a:bodyPr>
            <a:normAutofit lnSpcReduction="10000"/>
          </a:bodyPr>
          <a:lstStyle/>
          <a:p>
            <a:r>
              <a:rPr lang="en-MY" dirty="0"/>
              <a:t>Socio-Cultural-Religious Agencies as crucibles of musicking indigeneity in Southeast Asia</a:t>
            </a:r>
          </a:p>
          <a:p>
            <a:r>
              <a:rPr lang="en-MY" dirty="0"/>
              <a:t>Variants of musicking indigeneity in Southeast Asian music education from former temples and palaces to contemporary music schools</a:t>
            </a:r>
          </a:p>
          <a:p>
            <a:r>
              <a:rPr lang="en-MY" dirty="0"/>
              <a:t>Acoustic environment – combination of all resources within natural </a:t>
            </a:r>
            <a:r>
              <a:rPr lang="en-MY" i="1" dirty="0"/>
              <a:t>found sounds </a:t>
            </a:r>
            <a:r>
              <a:rPr lang="en-MY" dirty="0"/>
              <a:t>(biophony-geophony) and anthropophony; temple, mosques and churches anthropophony; twice-behave organized sounds – musical composition.</a:t>
            </a:r>
          </a:p>
          <a:p>
            <a:r>
              <a:rPr lang="en-MY" dirty="0"/>
              <a:t>Musicking indigeneity in mainland and insular Southeast Asia – linguistic groupings (Austroasiatic and Austronesian Soundscapes Ecology)</a:t>
            </a:r>
          </a:p>
        </p:txBody>
      </p:sp>
    </p:spTree>
    <p:extLst>
      <p:ext uri="{BB962C8B-B14F-4D97-AF65-F5344CB8AC3E}">
        <p14:creationId xmlns:p14="http://schemas.microsoft.com/office/powerpoint/2010/main" val="1294873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67B853-822E-45ED-9055-1A62636383DC}"/>
              </a:ext>
            </a:extLst>
          </p:cNvPr>
          <p:cNvSpPr>
            <a:spLocks noGrp="1"/>
          </p:cNvSpPr>
          <p:nvPr>
            <p:ph type="title"/>
          </p:nvPr>
        </p:nvSpPr>
        <p:spPr>
          <a:xfrm>
            <a:off x="838200" y="365126"/>
            <a:ext cx="10515600" cy="1017626"/>
          </a:xfrm>
        </p:spPr>
        <p:txBody>
          <a:bodyPr>
            <a:normAutofit/>
          </a:bodyPr>
          <a:lstStyle/>
          <a:p>
            <a:pPr algn="ctr"/>
            <a:r>
              <a:rPr lang="en-MY" sz="3200" dirty="0"/>
              <a:t>Link between Thai and Western Music: </a:t>
            </a:r>
            <a:r>
              <a:rPr lang="en-MY" sz="3200" b="1" dirty="0" err="1"/>
              <a:t>Prasid</a:t>
            </a:r>
            <a:r>
              <a:rPr lang="en-MY" sz="3200" b="1" dirty="0"/>
              <a:t> </a:t>
            </a:r>
            <a:r>
              <a:rPr lang="en-MY" sz="3200" b="1" dirty="0" err="1"/>
              <a:t>Silapabanleng</a:t>
            </a:r>
            <a:endParaRPr lang="en-MY" sz="3200" b="1" dirty="0"/>
          </a:p>
        </p:txBody>
      </p:sp>
      <p:pic>
        <p:nvPicPr>
          <p:cNvPr id="8" name="Content Placeholder 7">
            <a:extLst>
              <a:ext uri="{FF2B5EF4-FFF2-40B4-BE49-F238E27FC236}">
                <a16:creationId xmlns="" xmlns:a16="http://schemas.microsoft.com/office/drawing/2014/main" id="{731B35B1-AD5D-44D4-AE61-7C0E6249B03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586671" y="2397396"/>
            <a:ext cx="3333750" cy="2695575"/>
          </a:xfrm>
        </p:spPr>
      </p:pic>
      <p:pic>
        <p:nvPicPr>
          <p:cNvPr id="6" name="Content Placeholder 5">
            <a:extLst>
              <a:ext uri="{FF2B5EF4-FFF2-40B4-BE49-F238E27FC236}">
                <a16:creationId xmlns="" xmlns:a16="http://schemas.microsoft.com/office/drawing/2014/main" id="{4FB51E87-3FF8-43E3-A3A8-B5081EF6D77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73374" y="2113488"/>
            <a:ext cx="2228850" cy="3171825"/>
          </a:xfrm>
        </p:spPr>
      </p:pic>
      <p:sp>
        <p:nvSpPr>
          <p:cNvPr id="9" name="Rectangle 8">
            <a:extLst>
              <a:ext uri="{FF2B5EF4-FFF2-40B4-BE49-F238E27FC236}">
                <a16:creationId xmlns="" xmlns:a16="http://schemas.microsoft.com/office/drawing/2014/main" id="{3EF3A82E-843A-4D2A-889D-F56C701262E0}"/>
              </a:ext>
            </a:extLst>
          </p:cNvPr>
          <p:cNvSpPr/>
          <p:nvPr/>
        </p:nvSpPr>
        <p:spPr>
          <a:xfrm>
            <a:off x="6694449" y="5320393"/>
            <a:ext cx="6096000" cy="646331"/>
          </a:xfrm>
          <a:prstGeom prst="rect">
            <a:avLst/>
          </a:prstGeom>
        </p:spPr>
        <p:txBody>
          <a:bodyPr>
            <a:spAutoFit/>
          </a:bodyPr>
          <a:lstStyle/>
          <a:p>
            <a:r>
              <a:rPr lang="en-MY" b="1" dirty="0">
                <a:latin typeface="Times" panose="02020603050405020304" pitchFamily="18" charset="0"/>
              </a:rPr>
              <a:t>(The photo to the right shows the young </a:t>
            </a:r>
            <a:r>
              <a:rPr lang="en-MY" b="1" dirty="0" err="1">
                <a:latin typeface="Times" panose="02020603050405020304" pitchFamily="18" charset="0"/>
              </a:rPr>
              <a:t>Prasidh</a:t>
            </a:r>
            <a:r>
              <a:rPr lang="en-MY" b="1" dirty="0">
                <a:latin typeface="Times" panose="02020603050405020304" pitchFamily="18" charset="0"/>
              </a:rPr>
              <a:t> with teacher and mentor, Klaus </a:t>
            </a:r>
            <a:r>
              <a:rPr lang="en-MY" b="1" dirty="0" err="1">
                <a:latin typeface="Times" panose="02020603050405020304" pitchFamily="18" charset="0"/>
              </a:rPr>
              <a:t>Pringsheim</a:t>
            </a:r>
            <a:r>
              <a:rPr lang="en-MY" b="1" dirty="0">
                <a:latin typeface="Times" panose="02020603050405020304" pitchFamily="18" charset="0"/>
              </a:rPr>
              <a:t>)</a:t>
            </a:r>
            <a:endParaRPr lang="en-MY" b="1" dirty="0"/>
          </a:p>
        </p:txBody>
      </p:sp>
      <p:sp>
        <p:nvSpPr>
          <p:cNvPr id="12" name="Rectangle 11">
            <a:extLst>
              <a:ext uri="{FF2B5EF4-FFF2-40B4-BE49-F238E27FC236}">
                <a16:creationId xmlns="" xmlns:a16="http://schemas.microsoft.com/office/drawing/2014/main" id="{A555B5CA-BD98-4B19-A5B3-B8E509F43D74}"/>
              </a:ext>
            </a:extLst>
          </p:cNvPr>
          <p:cNvSpPr/>
          <p:nvPr/>
        </p:nvSpPr>
        <p:spPr>
          <a:xfrm>
            <a:off x="92927" y="1914436"/>
            <a:ext cx="6096000" cy="4524315"/>
          </a:xfrm>
          <a:prstGeom prst="rect">
            <a:avLst/>
          </a:prstGeom>
        </p:spPr>
        <p:txBody>
          <a:bodyPr>
            <a:spAutoFit/>
          </a:bodyPr>
          <a:lstStyle/>
          <a:p>
            <a:r>
              <a:rPr lang="en-MY" dirty="0"/>
              <a:t>The son of Thai classical maestro </a:t>
            </a:r>
            <a:r>
              <a:rPr lang="en-MY" dirty="0" err="1"/>
              <a:t>Luang</a:t>
            </a:r>
            <a:r>
              <a:rPr lang="en-MY" dirty="0"/>
              <a:t> </a:t>
            </a:r>
            <a:r>
              <a:rPr lang="en-MY" dirty="0" err="1"/>
              <a:t>Pradit</a:t>
            </a:r>
            <a:r>
              <a:rPr lang="en-MY" dirty="0"/>
              <a:t> </a:t>
            </a:r>
            <a:r>
              <a:rPr lang="en-MY" dirty="0" err="1"/>
              <a:t>Phairoh</a:t>
            </a:r>
            <a:r>
              <a:rPr lang="en-MY" dirty="0"/>
              <a:t> (</a:t>
            </a:r>
            <a:r>
              <a:rPr lang="en-MY" dirty="0" err="1"/>
              <a:t>Sorn</a:t>
            </a:r>
            <a:r>
              <a:rPr lang="en-MY" dirty="0"/>
              <a:t> </a:t>
            </a:r>
            <a:r>
              <a:rPr lang="en-MY" dirty="0" err="1"/>
              <a:t>Silapabanleng</a:t>
            </a:r>
            <a:r>
              <a:rPr lang="en-MY" dirty="0"/>
              <a:t>, 1881-1954), </a:t>
            </a:r>
            <a:r>
              <a:rPr lang="en-MY" dirty="0" err="1"/>
              <a:t>Prasidh</a:t>
            </a:r>
            <a:r>
              <a:rPr lang="en-MY" dirty="0"/>
              <a:t> initially trained as a pianist before studying Western music composition at a university in Japan. </a:t>
            </a:r>
            <a:r>
              <a:rPr lang="en-MY" dirty="0" err="1"/>
              <a:t>Prasidh</a:t>
            </a:r>
            <a:r>
              <a:rPr lang="en-MY" dirty="0"/>
              <a:t> grew up at a time when Thai classical music was at its peak, before hitting a low during the 1940s as a result of the </a:t>
            </a:r>
            <a:r>
              <a:rPr lang="en-MY" dirty="0" err="1"/>
              <a:t>Pibulsongkram</a:t>
            </a:r>
            <a:r>
              <a:rPr lang="en-MY" dirty="0"/>
              <a:t> government's pro-West policy. The turning point came when </a:t>
            </a:r>
            <a:r>
              <a:rPr lang="en-MY" dirty="0" err="1"/>
              <a:t>Prasidh</a:t>
            </a:r>
            <a:r>
              <a:rPr lang="en-MY" dirty="0"/>
              <a:t> was commitment to Western music after he met Klaus </a:t>
            </a:r>
            <a:r>
              <a:rPr lang="en-MY" dirty="0" err="1"/>
              <a:t>Pringsheim</a:t>
            </a:r>
            <a:r>
              <a:rPr lang="en-MY" dirty="0"/>
              <a:t>, a student of Gustav Mahler in Japan, the composer who was then teaching at the Imperial Academy of Music, </a:t>
            </a:r>
            <a:r>
              <a:rPr lang="en-MY" dirty="0" err="1"/>
              <a:t>Geidai</a:t>
            </a:r>
            <a:r>
              <a:rPr lang="en-MY" dirty="0"/>
              <a:t> University.</a:t>
            </a:r>
          </a:p>
          <a:p>
            <a:r>
              <a:rPr lang="en-MY" dirty="0"/>
              <a:t>He worked as conductor for the Fine Arts Department's symphony orchestra and as composer, and he had a big hand in the formation of the department's Western music division.</a:t>
            </a:r>
          </a:p>
          <a:p>
            <a:r>
              <a:rPr lang="en-MY" dirty="0" err="1"/>
              <a:t>Prasidh's</a:t>
            </a:r>
            <a:r>
              <a:rPr lang="en-MY" dirty="0"/>
              <a:t> symphonic masterpieces include </a:t>
            </a:r>
            <a:r>
              <a:rPr lang="en-MY" i="1" dirty="0"/>
              <a:t>Siang Tian</a:t>
            </a:r>
            <a:r>
              <a:rPr lang="en-MY" dirty="0"/>
              <a:t>,</a:t>
            </a:r>
            <a:r>
              <a:rPr lang="en-MY" i="1" dirty="0"/>
              <a:t> </a:t>
            </a:r>
            <a:r>
              <a:rPr lang="en-MY" i="1" dirty="0" err="1"/>
              <a:t>Damnoen</a:t>
            </a:r>
            <a:r>
              <a:rPr lang="en-MY" i="1" dirty="0"/>
              <a:t> Sigh</a:t>
            </a:r>
            <a:r>
              <a:rPr lang="en-MY" dirty="0"/>
              <a:t>, </a:t>
            </a:r>
            <a:r>
              <a:rPr lang="en-MY" i="1" dirty="0"/>
              <a:t>Siamese Suite</a:t>
            </a:r>
            <a:r>
              <a:rPr lang="en-MY" dirty="0"/>
              <a:t>, and </a:t>
            </a:r>
            <a:r>
              <a:rPr lang="en-MY" i="1" dirty="0" err="1"/>
              <a:t>Cherd</a:t>
            </a:r>
            <a:r>
              <a:rPr lang="en-MY" i="1" dirty="0"/>
              <a:t> </a:t>
            </a:r>
            <a:r>
              <a:rPr lang="en-MY" i="1" dirty="0" err="1"/>
              <a:t>Nai</a:t>
            </a:r>
            <a:r>
              <a:rPr lang="en-MY" dirty="0"/>
              <a:t>, all adaptations of </a:t>
            </a:r>
            <a:r>
              <a:rPr lang="en-MY" dirty="0" err="1"/>
              <a:t>Luang</a:t>
            </a:r>
            <a:r>
              <a:rPr lang="en-MY" dirty="0"/>
              <a:t> </a:t>
            </a:r>
            <a:r>
              <a:rPr lang="en-MY" dirty="0" err="1"/>
              <a:t>Pradit</a:t>
            </a:r>
            <a:r>
              <a:rPr lang="en-MY" dirty="0"/>
              <a:t> </a:t>
            </a:r>
            <a:r>
              <a:rPr lang="en-MY" dirty="0" err="1"/>
              <a:t>Phairoh's</a:t>
            </a:r>
            <a:r>
              <a:rPr lang="en-MY" dirty="0"/>
              <a:t> original works.</a:t>
            </a:r>
          </a:p>
        </p:txBody>
      </p:sp>
    </p:spTree>
    <p:extLst>
      <p:ext uri="{BB962C8B-B14F-4D97-AF65-F5344CB8AC3E}">
        <p14:creationId xmlns:p14="http://schemas.microsoft.com/office/powerpoint/2010/main" val="3321570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A9F32D-5B03-483D-8E8B-AF821E45C8A0}"/>
              </a:ext>
            </a:extLst>
          </p:cNvPr>
          <p:cNvSpPr>
            <a:spLocks noGrp="1"/>
          </p:cNvSpPr>
          <p:nvPr>
            <p:ph type="title"/>
          </p:nvPr>
        </p:nvSpPr>
        <p:spPr>
          <a:xfrm>
            <a:off x="839788" y="365126"/>
            <a:ext cx="10515600" cy="1106836"/>
          </a:xfrm>
        </p:spPr>
        <p:txBody>
          <a:bodyPr>
            <a:normAutofit fontScale="90000"/>
          </a:bodyPr>
          <a:lstStyle/>
          <a:p>
            <a:pPr algn="ctr"/>
            <a:r>
              <a:rPr lang="id-ID" b="1" dirty="0"/>
              <a:t>Ki Nartosabdho</a:t>
            </a:r>
            <a:br>
              <a:rPr lang="id-ID" b="1" dirty="0"/>
            </a:br>
            <a:endParaRPr lang="en-MY" dirty="0"/>
          </a:p>
        </p:txBody>
      </p:sp>
      <p:sp>
        <p:nvSpPr>
          <p:cNvPr id="3" name="Text Placeholder 2">
            <a:extLst>
              <a:ext uri="{FF2B5EF4-FFF2-40B4-BE49-F238E27FC236}">
                <a16:creationId xmlns="" xmlns:a16="http://schemas.microsoft.com/office/drawing/2014/main" id="{4C630CAE-341A-4A2C-A5D1-225874360A97}"/>
              </a:ext>
            </a:extLst>
          </p:cNvPr>
          <p:cNvSpPr>
            <a:spLocks noGrp="1"/>
          </p:cNvSpPr>
          <p:nvPr>
            <p:ph type="body" idx="1"/>
          </p:nvPr>
        </p:nvSpPr>
        <p:spPr>
          <a:xfrm>
            <a:off x="839788" y="1050132"/>
            <a:ext cx="5157787" cy="1239551"/>
          </a:xfrm>
        </p:spPr>
        <p:txBody>
          <a:bodyPr>
            <a:normAutofit fontScale="47500" lnSpcReduction="20000"/>
          </a:bodyPr>
          <a:lstStyle/>
          <a:p>
            <a:r>
              <a:rPr lang="en-MY" sz="3600" dirty="0"/>
              <a:t>Famous composer of Javanese </a:t>
            </a:r>
            <a:r>
              <a:rPr lang="en-MY" sz="3600" dirty="0" err="1"/>
              <a:t>gending</a:t>
            </a:r>
            <a:r>
              <a:rPr lang="en-MY" sz="3600" dirty="0"/>
              <a:t> (specific class of </a:t>
            </a:r>
            <a:r>
              <a:rPr lang="en-MY" sz="3600" dirty="0" err="1"/>
              <a:t>colotomic</a:t>
            </a:r>
            <a:r>
              <a:rPr lang="en-MY" sz="3600" dirty="0"/>
              <a:t> structures used in Javanese gamelan music)</a:t>
            </a:r>
          </a:p>
          <a:p>
            <a:r>
              <a:rPr lang="en-MY" dirty="0"/>
              <a:t>”</a:t>
            </a:r>
            <a:r>
              <a:rPr lang="en-MY" dirty="0" err="1"/>
              <a:t>Kreasi</a:t>
            </a:r>
            <a:r>
              <a:rPr lang="en-MY" dirty="0"/>
              <a:t> </a:t>
            </a:r>
            <a:r>
              <a:rPr lang="en-MY" dirty="0" err="1"/>
              <a:t>baru</a:t>
            </a:r>
            <a:r>
              <a:rPr lang="en-MY" dirty="0"/>
              <a:t> </a:t>
            </a:r>
            <a:r>
              <a:rPr lang="en-MY" dirty="0" err="1"/>
              <a:t>itu</a:t>
            </a:r>
            <a:r>
              <a:rPr lang="en-MY" dirty="0"/>
              <a:t> </a:t>
            </a:r>
            <a:r>
              <a:rPr lang="en-MY" dirty="0" err="1"/>
              <a:t>ibarat</a:t>
            </a:r>
            <a:r>
              <a:rPr lang="en-MY" dirty="0"/>
              <a:t> bakmi, yang </a:t>
            </a:r>
            <a:r>
              <a:rPr lang="en-MY" dirty="0" err="1"/>
              <a:t>bukan</a:t>
            </a:r>
            <a:r>
              <a:rPr lang="en-MY" dirty="0"/>
              <a:t> </a:t>
            </a:r>
            <a:r>
              <a:rPr lang="en-MY" dirty="0" err="1"/>
              <a:t>makanan</a:t>
            </a:r>
            <a:r>
              <a:rPr lang="en-MY" dirty="0"/>
              <a:t> </a:t>
            </a:r>
            <a:r>
              <a:rPr lang="en-MY" dirty="0" err="1"/>
              <a:t>sehari-hari</a:t>
            </a:r>
            <a:r>
              <a:rPr lang="en-MY" dirty="0"/>
              <a:t>. </a:t>
            </a:r>
            <a:r>
              <a:rPr lang="en-MY" dirty="0" err="1"/>
              <a:t>Suatu</a:t>
            </a:r>
            <a:r>
              <a:rPr lang="en-MY" dirty="0"/>
              <a:t> </a:t>
            </a:r>
            <a:r>
              <a:rPr lang="en-MY" dirty="0" err="1"/>
              <a:t>saat</a:t>
            </a:r>
            <a:r>
              <a:rPr lang="en-MY" dirty="0"/>
              <a:t> </a:t>
            </a:r>
            <a:r>
              <a:rPr lang="en-MY" dirty="0" err="1"/>
              <a:t>kita</a:t>
            </a:r>
            <a:r>
              <a:rPr lang="en-MY" dirty="0"/>
              <a:t> </a:t>
            </a:r>
            <a:r>
              <a:rPr lang="en-MY" dirty="0" err="1"/>
              <a:t>toh</a:t>
            </a:r>
            <a:r>
              <a:rPr lang="en-MY" dirty="0"/>
              <a:t> </a:t>
            </a:r>
            <a:r>
              <a:rPr lang="en-MY" dirty="0" err="1"/>
              <a:t>akan</a:t>
            </a:r>
            <a:r>
              <a:rPr lang="en-MY" dirty="0"/>
              <a:t> </a:t>
            </a:r>
            <a:r>
              <a:rPr lang="en-MY" dirty="0" err="1"/>
              <a:t>kembali</a:t>
            </a:r>
            <a:r>
              <a:rPr lang="en-MY" dirty="0"/>
              <a:t> </a:t>
            </a:r>
            <a:r>
              <a:rPr lang="en-MY" dirty="0" err="1"/>
              <a:t>makan</a:t>
            </a:r>
            <a:r>
              <a:rPr lang="en-MY" dirty="0"/>
              <a:t> nasi. </a:t>
            </a:r>
            <a:r>
              <a:rPr lang="en-MY" dirty="0" err="1"/>
              <a:t>Atau</a:t>
            </a:r>
            <a:r>
              <a:rPr lang="en-MY" dirty="0"/>
              <a:t> </a:t>
            </a:r>
            <a:r>
              <a:rPr lang="en-MY" dirty="0" err="1"/>
              <a:t>ibarat</a:t>
            </a:r>
            <a:r>
              <a:rPr lang="en-MY" dirty="0"/>
              <a:t> </a:t>
            </a:r>
            <a:r>
              <a:rPr lang="en-MY" dirty="0" err="1"/>
              <a:t>bistik</a:t>
            </a:r>
            <a:r>
              <a:rPr lang="en-MY" dirty="0"/>
              <a:t>. </a:t>
            </a:r>
            <a:r>
              <a:rPr lang="en-MY" dirty="0" err="1"/>
              <a:t>Tuhan</a:t>
            </a:r>
            <a:r>
              <a:rPr lang="en-MY" dirty="0"/>
              <a:t> </a:t>
            </a:r>
            <a:r>
              <a:rPr lang="en-MY" dirty="0" err="1"/>
              <a:t>menciptakan</a:t>
            </a:r>
            <a:r>
              <a:rPr lang="en-MY" dirty="0"/>
              <a:t> </a:t>
            </a:r>
            <a:r>
              <a:rPr lang="en-MY" dirty="0" err="1"/>
              <a:t>sapi</a:t>
            </a:r>
            <a:r>
              <a:rPr lang="en-MY" dirty="0"/>
              <a:t>, </a:t>
            </a:r>
            <a:r>
              <a:rPr lang="en-MY" dirty="0" err="1"/>
              <a:t>pengolahannya</a:t>
            </a:r>
            <a:r>
              <a:rPr lang="en-MY" dirty="0"/>
              <a:t> </a:t>
            </a:r>
            <a:r>
              <a:rPr lang="en-MY" dirty="0" err="1"/>
              <a:t>terserah</a:t>
            </a:r>
            <a:r>
              <a:rPr lang="en-MY" dirty="0"/>
              <a:t> </a:t>
            </a:r>
            <a:r>
              <a:rPr lang="en-MY" dirty="0" err="1"/>
              <a:t>kepada</a:t>
            </a:r>
            <a:r>
              <a:rPr lang="en-MY" dirty="0"/>
              <a:t> </a:t>
            </a:r>
            <a:r>
              <a:rPr lang="en-MY" dirty="0" err="1"/>
              <a:t>kita</a:t>
            </a:r>
            <a:r>
              <a:rPr lang="en-MY" dirty="0"/>
              <a:t>.”</a:t>
            </a:r>
          </a:p>
        </p:txBody>
      </p:sp>
      <p:sp>
        <p:nvSpPr>
          <p:cNvPr id="4" name="Content Placeholder 3">
            <a:extLst>
              <a:ext uri="{FF2B5EF4-FFF2-40B4-BE49-F238E27FC236}">
                <a16:creationId xmlns="" xmlns:a16="http://schemas.microsoft.com/office/drawing/2014/main" id="{5649FDBB-7555-43D1-842B-4166CC251A76}"/>
              </a:ext>
            </a:extLst>
          </p:cNvPr>
          <p:cNvSpPr>
            <a:spLocks noGrp="1"/>
          </p:cNvSpPr>
          <p:nvPr>
            <p:ph sz="half" idx="2"/>
          </p:nvPr>
        </p:nvSpPr>
        <p:spPr/>
        <p:txBody>
          <a:bodyPr>
            <a:normAutofit fontScale="55000" lnSpcReduction="20000"/>
          </a:bodyPr>
          <a:lstStyle/>
          <a:p>
            <a:r>
              <a:rPr lang="en-MY" dirty="0"/>
              <a:t>Ki </a:t>
            </a:r>
            <a:r>
              <a:rPr lang="en-MY" dirty="0" err="1"/>
              <a:t>Nartosabdo's</a:t>
            </a:r>
            <a:r>
              <a:rPr lang="en-MY" dirty="0"/>
              <a:t> real name is </a:t>
            </a:r>
            <a:r>
              <a:rPr lang="en-MY" dirty="0" err="1"/>
              <a:t>Soenarto</a:t>
            </a:r>
            <a:r>
              <a:rPr lang="en-MY" dirty="0"/>
              <a:t>. Is the son of a </a:t>
            </a:r>
            <a:r>
              <a:rPr lang="en-MY" dirty="0" err="1"/>
              <a:t>keris</a:t>
            </a:r>
            <a:r>
              <a:rPr lang="en-MY" dirty="0"/>
              <a:t> sarong craftsman named </a:t>
            </a:r>
            <a:r>
              <a:rPr lang="en-MY" dirty="0" err="1"/>
              <a:t>Partinoyo</a:t>
            </a:r>
            <a:r>
              <a:rPr lang="en-MY" dirty="0"/>
              <a:t>. Difficult childhood makes </a:t>
            </a:r>
            <a:r>
              <a:rPr lang="en-MY" dirty="0" err="1"/>
              <a:t>Soenarto</a:t>
            </a:r>
            <a:r>
              <a:rPr lang="en-MY" dirty="0"/>
              <a:t> dropped out of school in formal education, namely </a:t>
            </a:r>
            <a:r>
              <a:rPr lang="en-MY" dirty="0" err="1"/>
              <a:t>Standaard</a:t>
            </a:r>
            <a:r>
              <a:rPr lang="en-MY" dirty="0"/>
              <a:t> School Muhammadiyah or SD 5 years.</a:t>
            </a:r>
            <a:br>
              <a:rPr lang="en-MY" dirty="0"/>
            </a:br>
            <a:r>
              <a:rPr lang="en-MY" dirty="0"/>
              <a:t/>
            </a:r>
            <a:br>
              <a:rPr lang="en-MY" dirty="0"/>
            </a:br>
            <a:r>
              <a:rPr lang="en-MY" dirty="0"/>
              <a:t>The difficult economic life makes </a:t>
            </a:r>
            <a:r>
              <a:rPr lang="en-MY" dirty="0" err="1"/>
              <a:t>Soenarto</a:t>
            </a:r>
            <a:r>
              <a:rPr lang="en-MY" dirty="0"/>
              <a:t> work to help the family income through his artistic talent. Among other things he once became a painter, as well as a violinist in the </a:t>
            </a:r>
            <a:r>
              <a:rPr lang="en-MY" dirty="0" err="1"/>
              <a:t>keroncong</a:t>
            </a:r>
            <a:r>
              <a:rPr lang="en-MY" dirty="0"/>
              <a:t> orchestra </a:t>
            </a:r>
            <a:r>
              <a:rPr lang="en-MY" dirty="0" err="1"/>
              <a:t>Sinar</a:t>
            </a:r>
            <a:r>
              <a:rPr lang="en-MY" dirty="0"/>
              <a:t> </a:t>
            </a:r>
            <a:r>
              <a:rPr lang="en-MY" dirty="0" err="1"/>
              <a:t>Purnama</a:t>
            </a:r>
            <a:r>
              <a:rPr lang="en-MY" dirty="0"/>
              <a:t>. The artistic talent grew when </a:t>
            </a:r>
            <a:r>
              <a:rPr lang="en-MY" dirty="0" err="1"/>
              <a:t>Sunarto</a:t>
            </a:r>
            <a:r>
              <a:rPr lang="en-MY" dirty="0"/>
              <a:t> was able to continue his studies at the Catholic Institute of Education.</a:t>
            </a:r>
            <a:br>
              <a:rPr lang="en-MY" dirty="0"/>
            </a:br>
            <a:r>
              <a:rPr lang="en-MY" dirty="0"/>
              <a:t/>
            </a:r>
            <a:br>
              <a:rPr lang="en-MY" dirty="0"/>
            </a:br>
            <a:r>
              <a:rPr lang="en-MY" dirty="0"/>
              <a:t>In 1945 </a:t>
            </a:r>
            <a:r>
              <a:rPr lang="en-MY" dirty="0" err="1"/>
              <a:t>Soenarto</a:t>
            </a:r>
            <a:r>
              <a:rPr lang="en-MY" dirty="0"/>
              <a:t> became acquainted with the founder of </a:t>
            </a:r>
            <a:r>
              <a:rPr lang="en-MY" dirty="0" err="1"/>
              <a:t>Wayang</a:t>
            </a:r>
            <a:r>
              <a:rPr lang="en-MY" dirty="0"/>
              <a:t> Orang </a:t>
            </a:r>
            <a:r>
              <a:rPr lang="en-MY" dirty="0" err="1"/>
              <a:t>Ngesti</a:t>
            </a:r>
            <a:r>
              <a:rPr lang="en-MY" dirty="0"/>
              <a:t> </a:t>
            </a:r>
            <a:r>
              <a:rPr lang="en-MY" dirty="0" err="1"/>
              <a:t>Pandowo</a:t>
            </a:r>
            <a:r>
              <a:rPr lang="en-MY" dirty="0"/>
              <a:t> group, Ki </a:t>
            </a:r>
            <a:r>
              <a:rPr lang="en-MY" dirty="0" err="1"/>
              <a:t>Sastrosabdo</a:t>
            </a:r>
            <a:r>
              <a:rPr lang="en-MY" dirty="0"/>
              <a:t>. Since then he has begun to know the world of puppetry where Ki </a:t>
            </a:r>
            <a:r>
              <a:rPr lang="en-MY" dirty="0" err="1"/>
              <a:t>Sastrosabdo</a:t>
            </a:r>
            <a:r>
              <a:rPr lang="en-MY" dirty="0"/>
              <a:t> is his teacher. Ki </a:t>
            </a:r>
            <a:r>
              <a:rPr lang="en-MY" dirty="0" err="1"/>
              <a:t>Narto</a:t>
            </a:r>
            <a:r>
              <a:rPr lang="en-MY" dirty="0"/>
              <a:t> is also known as the creator of highly productive Javanese songs. Through a </a:t>
            </a:r>
            <a:r>
              <a:rPr lang="en-MY" dirty="0" err="1"/>
              <a:t>karawitan</a:t>
            </a:r>
            <a:r>
              <a:rPr lang="en-MY" dirty="0"/>
              <a:t> group called </a:t>
            </a:r>
            <a:r>
              <a:rPr lang="en-MY" dirty="0" err="1"/>
              <a:t>Condong</a:t>
            </a:r>
            <a:r>
              <a:rPr lang="en-MY" dirty="0"/>
              <a:t> </a:t>
            </a:r>
            <a:r>
              <a:rPr lang="en-MY" dirty="0" err="1"/>
              <a:t>Raos</a:t>
            </a:r>
            <a:r>
              <a:rPr lang="en-MY" dirty="0"/>
              <a:t> that he founded, he composed 319 titles of songs (</a:t>
            </a:r>
            <a:r>
              <a:rPr lang="en-MY" dirty="0" err="1"/>
              <a:t>lelagon</a:t>
            </a:r>
            <a:r>
              <a:rPr lang="en-MY" dirty="0"/>
              <a:t>) or </a:t>
            </a:r>
            <a:r>
              <a:rPr lang="en-MY" dirty="0" err="1"/>
              <a:t>gendhing</a:t>
            </a:r>
            <a:r>
              <a:rPr lang="en-MY" dirty="0"/>
              <a:t>, such as </a:t>
            </a:r>
            <a:r>
              <a:rPr lang="en-MY" dirty="0" err="1"/>
              <a:t>Caping</a:t>
            </a:r>
            <a:r>
              <a:rPr lang="en-MY" dirty="0"/>
              <a:t> Mount, </a:t>
            </a:r>
            <a:r>
              <a:rPr lang="en-MY" dirty="0" err="1"/>
              <a:t>Gambang</a:t>
            </a:r>
            <a:r>
              <a:rPr lang="en-MY" dirty="0"/>
              <a:t> </a:t>
            </a:r>
            <a:r>
              <a:rPr lang="en-MY" dirty="0" err="1"/>
              <a:t>Suling</a:t>
            </a:r>
            <a:r>
              <a:rPr lang="en-MY" dirty="0"/>
              <a:t>, Mother Earth, </a:t>
            </a:r>
            <a:r>
              <a:rPr lang="en-MY" dirty="0" err="1"/>
              <a:t>Klinci</a:t>
            </a:r>
            <a:r>
              <a:rPr lang="en-MY" dirty="0"/>
              <a:t> </a:t>
            </a:r>
            <a:r>
              <a:rPr lang="en-MY" dirty="0" err="1"/>
              <a:t>Ucul</a:t>
            </a:r>
            <a:r>
              <a:rPr lang="en-MY" dirty="0"/>
              <a:t>, Prahu </a:t>
            </a:r>
            <a:r>
              <a:rPr lang="en-MY" dirty="0" err="1"/>
              <a:t>Layar</a:t>
            </a:r>
            <a:r>
              <a:rPr lang="en-MY" dirty="0"/>
              <a:t>, </a:t>
            </a:r>
            <a:r>
              <a:rPr lang="en-MY" dirty="0" err="1"/>
              <a:t>Ngundhuh</a:t>
            </a:r>
            <a:r>
              <a:rPr lang="en-MY" dirty="0"/>
              <a:t> Kite, Aja </a:t>
            </a:r>
            <a:r>
              <a:rPr lang="en-MY" dirty="0" err="1"/>
              <a:t>Diplèroki</a:t>
            </a:r>
            <a:r>
              <a:rPr lang="en-MY" dirty="0"/>
              <a:t>, and </a:t>
            </a:r>
            <a:r>
              <a:rPr lang="en-MY" dirty="0" err="1"/>
              <a:t>Rujak</a:t>
            </a:r>
            <a:r>
              <a:rPr lang="en-MY" dirty="0"/>
              <a:t> </a:t>
            </a:r>
            <a:r>
              <a:rPr lang="en-MY" dirty="0" err="1"/>
              <a:t>Jeruk</a:t>
            </a:r>
            <a:r>
              <a:rPr lang="en-MY" dirty="0"/>
              <a:t>.</a:t>
            </a:r>
          </a:p>
        </p:txBody>
      </p:sp>
      <p:sp>
        <p:nvSpPr>
          <p:cNvPr id="5" name="Text Placeholder 4">
            <a:extLst>
              <a:ext uri="{FF2B5EF4-FFF2-40B4-BE49-F238E27FC236}">
                <a16:creationId xmlns="" xmlns:a16="http://schemas.microsoft.com/office/drawing/2014/main" id="{D2BF667C-2056-403A-A382-AEE3230ED5E1}"/>
              </a:ext>
            </a:extLst>
          </p:cNvPr>
          <p:cNvSpPr>
            <a:spLocks noGrp="1"/>
          </p:cNvSpPr>
          <p:nvPr>
            <p:ph type="body" sz="quarter" idx="3"/>
          </p:nvPr>
        </p:nvSpPr>
        <p:spPr>
          <a:xfrm>
            <a:off x="6172200" y="1050132"/>
            <a:ext cx="5183188" cy="1106835"/>
          </a:xfrm>
        </p:spPr>
        <p:txBody>
          <a:bodyPr>
            <a:noAutofit/>
          </a:bodyPr>
          <a:lstStyle/>
          <a:p>
            <a:r>
              <a:rPr lang="en-MY" sz="2000" dirty="0"/>
              <a:t>"New creations are like noodles, which are not everyday foods. One day we will again eat rice. Or like beefsteak. God created the cow, the processing is up to us. "</a:t>
            </a:r>
          </a:p>
        </p:txBody>
      </p:sp>
      <p:pic>
        <p:nvPicPr>
          <p:cNvPr id="8" name="Content Placeholder 7">
            <a:extLst>
              <a:ext uri="{FF2B5EF4-FFF2-40B4-BE49-F238E27FC236}">
                <a16:creationId xmlns="" xmlns:a16="http://schemas.microsoft.com/office/drawing/2014/main" id="{82313B85-3192-41F4-A1C8-9C9D74D50C01}"/>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8447088" y="2490169"/>
            <a:ext cx="3684588" cy="3684588"/>
          </a:xfrm>
        </p:spPr>
      </p:pic>
      <p:pic>
        <p:nvPicPr>
          <p:cNvPr id="7" name="Content Placeholder 5">
            <a:extLst>
              <a:ext uri="{FF2B5EF4-FFF2-40B4-BE49-F238E27FC236}">
                <a16:creationId xmlns="" xmlns:a16="http://schemas.microsoft.com/office/drawing/2014/main" id="{5196B647-5976-4CB2-8106-EC986FA7A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7575" y="2808463"/>
            <a:ext cx="2333625" cy="3048000"/>
          </a:xfrm>
          <a:prstGeom prst="rect">
            <a:avLst/>
          </a:prstGeom>
        </p:spPr>
      </p:pic>
    </p:spTree>
    <p:extLst>
      <p:ext uri="{BB962C8B-B14F-4D97-AF65-F5344CB8AC3E}">
        <p14:creationId xmlns:p14="http://schemas.microsoft.com/office/powerpoint/2010/main" val="434653009"/>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537</TotalTime>
  <Words>1627</Words>
  <Application>Microsoft Office PowerPoint</Application>
  <PresentationFormat>Widescreen</PresentationFormat>
  <Paragraphs>63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vt:lpstr>
      <vt:lpstr>Office Theme</vt:lpstr>
      <vt:lpstr>“Connecting Across Borders”  Southeast Asia Directors of Music Congress 2018 15-17 March 2018 Southeast Asian Music Museum @ College of Music, Mahidol University, Nakhon Pathom, Thailand </vt:lpstr>
      <vt:lpstr>Questions</vt:lpstr>
      <vt:lpstr>Musicking (ref: Small, Christopher (1998) Musicking: The Meanings of Performing and Listening (Music/Culture). Wesleyan University Press.</vt:lpstr>
      <vt:lpstr>Indigenous Soundscapes</vt:lpstr>
      <vt:lpstr>Indigeneity</vt:lpstr>
      <vt:lpstr>Discourses of Musicking Indigeneity</vt:lpstr>
      <vt:lpstr>Crossing Borders – Circumventing Conventions </vt:lpstr>
      <vt:lpstr>Link between Thai and Western Music: Prasid Silapabanleng</vt:lpstr>
      <vt:lpstr>Ki Nartosabdho </vt:lpstr>
      <vt:lpstr>Poignant Points of Reference of 20th Century Indigenous Musicking</vt:lpstr>
      <vt:lpstr>Recap</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Music Education and Collaboration Southeast Asian Perspectives Conference 8-9 September 2017 MATRADE Exhibition &amp; Convention Centre, Kuala Lumpur, Malaysia</dc:title>
  <dc:creator>user</dc:creator>
  <cp:lastModifiedBy>ComputerLAB</cp:lastModifiedBy>
  <cp:revision>39</cp:revision>
  <cp:lastPrinted>2018-03-11T12:01:56Z</cp:lastPrinted>
  <dcterms:created xsi:type="dcterms:W3CDTF">2017-09-08T07:47:28Z</dcterms:created>
  <dcterms:modified xsi:type="dcterms:W3CDTF">2018-08-27T05:09:11Z</dcterms:modified>
</cp:coreProperties>
</file>