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  <p:sldMasterId id="2147483888" r:id="rId2"/>
  </p:sldMasterIdLst>
  <p:notesMasterIdLst>
    <p:notesMasterId r:id="rId20"/>
  </p:notesMasterIdLst>
  <p:sldIdLst>
    <p:sldId id="257" r:id="rId3"/>
    <p:sldId id="258" r:id="rId4"/>
    <p:sldId id="266" r:id="rId5"/>
    <p:sldId id="268" r:id="rId6"/>
    <p:sldId id="269" r:id="rId7"/>
    <p:sldId id="259" r:id="rId8"/>
    <p:sldId id="270" r:id="rId9"/>
    <p:sldId id="271" r:id="rId10"/>
    <p:sldId id="276" r:id="rId11"/>
    <p:sldId id="272" r:id="rId12"/>
    <p:sldId id="273" r:id="rId13"/>
    <p:sldId id="274" r:id="rId14"/>
    <p:sldId id="260" r:id="rId15"/>
    <p:sldId id="261" r:id="rId16"/>
    <p:sldId id="262" r:id="rId17"/>
    <p:sldId id="263" r:id="rId18"/>
    <p:sldId id="264" r:id="rId19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68" autoAdjust="0"/>
    <p:restoredTop sz="94660"/>
  </p:normalViewPr>
  <p:slideViewPr>
    <p:cSldViewPr>
      <p:cViewPr varScale="1">
        <p:scale>
          <a:sx n="110" d="100"/>
          <a:sy n="110" d="100"/>
        </p:scale>
        <p:origin x="1632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5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1E46A2-1705-4464-96DD-9781AE86AFA7}" type="datetimeFigureOut">
              <a:rPr lang="th-TH" smtClean="0"/>
              <a:t>30/08/61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299E50-FF1F-4A16-9BD4-D519DFA5928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11041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Dr.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Somchai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Trakarnrung</a:t>
            </a:r>
            <a:endParaRPr lang="en-US" baseline="0" dirty="0" smtClean="0"/>
          </a:p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6AEF15-18AE-4102-B4ED-D1D34B31D941}" type="slidenum">
              <a:rPr lang="th-TH" smtClean="0"/>
              <a:pPr/>
              <a:t>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35710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EECD1C37-CA06-457E-8F9F-1B0009033F3C}" type="datetimeFigureOut">
              <a:rPr lang="th-TH" smtClean="0"/>
              <a:t>30/08/61</a:t>
            </a:fld>
            <a:endParaRPr lang="th-TH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th-TH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E9A5274E-8E7E-4F30-84D9-444EC8CC0AF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D1C37-CA06-457E-8F9F-1B0009033F3C}" type="datetimeFigureOut">
              <a:rPr lang="th-TH" smtClean="0"/>
              <a:t>30/08/61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5274E-8E7E-4F30-84D9-444EC8CC0AF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D1C37-CA06-457E-8F9F-1B0009033F3C}" type="datetimeFigureOut">
              <a:rPr lang="th-TH" smtClean="0"/>
              <a:t>30/08/61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5274E-8E7E-4F30-84D9-444EC8CC0AF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2CBB4-E9FB-4C5D-9A6F-72160779B780}" type="datetimeFigureOut">
              <a:rPr lang="th-TH" smtClean="0"/>
              <a:pPr/>
              <a:t>30/08/61</a:t>
            </a:fld>
            <a:endParaRPr lang="th-TH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9CFEB16-593C-4A3E-A678-8FFD373124F6}" type="slidenum">
              <a:rPr lang="th-TH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th-TH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881101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2CBB4-E9FB-4C5D-9A6F-72160779B780}" type="datetimeFigureOut">
              <a:rPr lang="th-TH" smtClean="0"/>
              <a:pPr/>
              <a:t>30/08/61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A9CFEB16-593C-4A3E-A678-8FFD373124F6}" type="slidenum">
              <a:rPr lang="th-TH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th-TH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347370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2CBB4-E9FB-4C5D-9A6F-72160779B780}" type="datetimeFigureOut">
              <a:rPr lang="th-TH" smtClean="0"/>
              <a:pPr/>
              <a:t>30/08/61</a:t>
            </a:fld>
            <a:endParaRPr lang="th-TH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9CFEB16-593C-4A3E-A678-8FFD373124F6}" type="slidenum">
              <a:rPr lang="th-TH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th-TH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3106025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63B2CBB4-E9FB-4C5D-9A6F-72160779B780}" type="datetimeFigureOut">
              <a:rPr lang="th-TH" smtClean="0"/>
              <a:pPr/>
              <a:t>30/08/61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FEB16-593C-4A3E-A678-8FFD373124F6}" type="slidenum">
              <a:rPr lang="th-TH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th-TH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1125221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2CBB4-E9FB-4C5D-9A6F-72160779B780}" type="datetimeFigureOut">
              <a:rPr lang="th-TH" smtClean="0"/>
              <a:pPr/>
              <a:t>30/08/61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th-TH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A9CFEB16-593C-4A3E-A678-8FFD373124F6}" type="slidenum">
              <a:rPr lang="th-TH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th-TH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3445856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2CBB4-E9FB-4C5D-9A6F-72160779B780}" type="datetimeFigureOut">
              <a:rPr lang="th-TH" smtClean="0"/>
              <a:pPr/>
              <a:t>30/08/61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A9CFEB16-593C-4A3E-A678-8FFD373124F6}" type="slidenum">
              <a:rPr lang="th-TH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th-TH">
              <a:solidFill>
                <a:srgbClr val="C32D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11597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2CBB4-E9FB-4C5D-9A6F-72160779B780}" type="datetimeFigureOut">
              <a:rPr lang="th-TH" smtClean="0"/>
              <a:pPr/>
              <a:t>30/08/61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9CFEB16-593C-4A3E-A678-8FFD373124F6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783466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9CFEB16-593C-4A3E-A678-8FFD373124F6}" type="slidenum">
              <a:rPr lang="th-TH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th-TH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2CBB4-E9FB-4C5D-9A6F-72160779B780}" type="datetimeFigureOut">
              <a:rPr lang="th-TH" smtClean="0"/>
              <a:pPr/>
              <a:t>30/08/61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211616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D1C37-CA06-457E-8F9F-1B0009033F3C}" type="datetimeFigureOut">
              <a:rPr lang="th-TH" smtClean="0"/>
              <a:t>30/08/61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5274E-8E7E-4F30-84D9-444EC8CC0AF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A9CFEB16-593C-4A3E-A678-8FFD373124F6}" type="slidenum">
              <a:rPr lang="th-TH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th-TH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63B2CBB4-E9FB-4C5D-9A6F-72160779B780}" type="datetimeFigureOut">
              <a:rPr lang="th-TH" smtClean="0"/>
              <a:pPr/>
              <a:t>30/08/61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871234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2CBB4-E9FB-4C5D-9A6F-72160779B780}" type="datetimeFigureOut">
              <a:rPr lang="th-TH" smtClean="0"/>
              <a:pPr/>
              <a:t>30/08/61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FEB16-593C-4A3E-A678-8FFD373124F6}" type="slidenum">
              <a:rPr lang="th-TH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th-TH">
              <a:solidFill>
                <a:srgbClr val="C32D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925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A9CFEB16-593C-4A3E-A678-8FFD373124F6}" type="slidenum">
              <a:rPr lang="th-TH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th-TH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2CBB4-E9FB-4C5D-9A6F-72160779B780}" type="datetimeFigureOut">
              <a:rPr lang="th-TH" smtClean="0"/>
              <a:pPr/>
              <a:t>30/08/61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9727630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D1C37-CA06-457E-8F9F-1B0009033F3C}" type="datetimeFigureOut">
              <a:rPr lang="th-TH" smtClean="0"/>
              <a:t>30/08/61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5274E-8E7E-4F30-84D9-444EC8CC0AF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D1C37-CA06-457E-8F9F-1B0009033F3C}" type="datetimeFigureOut">
              <a:rPr lang="th-TH" smtClean="0"/>
              <a:t>30/08/61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5274E-8E7E-4F30-84D9-444EC8CC0AF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ECD1C37-CA06-457E-8F9F-1B0009033F3C}" type="datetimeFigureOut">
              <a:rPr lang="th-TH" smtClean="0"/>
              <a:t>30/08/61</a:t>
            </a:fld>
            <a:endParaRPr lang="th-TH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9A5274E-8E7E-4F30-84D9-444EC8CC0AFD}" type="slidenum">
              <a:rPr lang="th-TH" smtClean="0"/>
              <a:t>‹#›</a:t>
            </a:fld>
            <a:endParaRPr lang="th-TH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EECD1C37-CA06-457E-8F9F-1B0009033F3C}" type="datetimeFigureOut">
              <a:rPr lang="th-TH" smtClean="0"/>
              <a:t>30/08/61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E9A5274E-8E7E-4F30-84D9-444EC8CC0AF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D1C37-CA06-457E-8F9F-1B0009033F3C}" type="datetimeFigureOut">
              <a:rPr lang="th-TH" smtClean="0"/>
              <a:t>30/08/61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5274E-8E7E-4F30-84D9-444EC8CC0AF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D1C37-CA06-457E-8F9F-1B0009033F3C}" type="datetimeFigureOut">
              <a:rPr lang="th-TH" smtClean="0"/>
              <a:t>30/08/61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5274E-8E7E-4F30-84D9-444EC8CC0AF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D1C37-CA06-457E-8F9F-1B0009033F3C}" type="datetimeFigureOut">
              <a:rPr lang="th-TH" smtClean="0"/>
              <a:t>30/08/61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5274E-8E7E-4F30-84D9-444EC8CC0AF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EECD1C37-CA06-457E-8F9F-1B0009033F3C}" type="datetimeFigureOut">
              <a:rPr lang="th-TH" smtClean="0"/>
              <a:t>30/08/61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th-TH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E9A5274E-8E7E-4F30-84D9-444EC8CC0AFD}" type="slidenum">
              <a:rPr lang="th-TH" smtClean="0"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63B2CBB4-E9FB-4C5D-9A6F-72160779B780}" type="datetimeFigureOut">
              <a:rPr lang="th-TH" smtClean="0">
                <a:ea typeface="ＭＳ Ｐゴシック" charset="-128"/>
              </a:rPr>
              <a:pPr/>
              <a:t>30/08/61</a:t>
            </a:fld>
            <a:endParaRPr lang="th-TH">
              <a:ea typeface="ＭＳ Ｐゴシック" charset="-12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th-TH">
              <a:ea typeface="ＭＳ Ｐゴシック" charset="-128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9CFEB16-593C-4A3E-A678-8FFD373124F6}" type="slidenum">
              <a:rPr lang="th-TH" smtClean="0">
                <a:solidFill>
                  <a:srgbClr val="C32D2E">
                    <a:shade val="75000"/>
                  </a:srgbClr>
                </a:solidFill>
                <a:ea typeface="ＭＳ Ｐゴシック" charset="-128"/>
              </a:rPr>
              <a:pPr/>
              <a:t>‹#›</a:t>
            </a:fld>
            <a:endParaRPr lang="th-TH">
              <a:solidFill>
                <a:srgbClr val="C32D2E">
                  <a:shade val="75000"/>
                </a:srgbClr>
              </a:solidFill>
              <a:ea typeface="ＭＳ Ｐゴシック" charset="-128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345815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341530" y="1340768"/>
            <a:ext cx="846094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FFFF00"/>
                </a:solidFill>
              </a:rPr>
              <a:t/>
            </a:r>
            <a:br>
              <a:rPr lang="en-US" b="1" dirty="0" smtClean="0">
                <a:solidFill>
                  <a:srgbClr val="FFFF00"/>
                </a:solidFill>
              </a:rPr>
            </a:br>
            <a:r>
              <a:rPr lang="en-US" b="1" dirty="0">
                <a:solidFill>
                  <a:srgbClr val="FFFF00"/>
                </a:solidFill>
              </a:rPr>
              <a:t/>
            </a:r>
            <a:br>
              <a:rPr lang="en-US" b="1" dirty="0">
                <a:solidFill>
                  <a:srgbClr val="FFFF00"/>
                </a:solidFill>
              </a:rPr>
            </a:br>
            <a:r>
              <a:rPr lang="en-US" b="1" dirty="0" smtClean="0">
                <a:solidFill>
                  <a:srgbClr val="FFFF00"/>
                </a:solidFill>
              </a:rPr>
              <a:t/>
            </a:r>
            <a:br>
              <a:rPr lang="en-US" b="1" dirty="0" smtClean="0">
                <a:solidFill>
                  <a:srgbClr val="FFFF00"/>
                </a:solidFill>
              </a:rPr>
            </a:br>
            <a:r>
              <a:rPr lang="en-US" sz="3600" b="1" dirty="0" smtClean="0">
                <a:solidFill>
                  <a:srgbClr val="FFFF00"/>
                </a:solidFill>
              </a:rPr>
              <a:t>How to Fund </a:t>
            </a:r>
            <a:r>
              <a:rPr lang="en-US" sz="3600" b="1" dirty="0">
                <a:solidFill>
                  <a:srgbClr val="FFFF00"/>
                </a:solidFill>
              </a:rPr>
              <a:t>M</a:t>
            </a:r>
            <a:r>
              <a:rPr lang="en-US" sz="3600" b="1" dirty="0" smtClean="0">
                <a:solidFill>
                  <a:srgbClr val="FFFF00"/>
                </a:solidFill>
              </a:rPr>
              <a:t>usic </a:t>
            </a:r>
            <a:r>
              <a:rPr lang="en-US" sz="3600" b="1" dirty="0">
                <a:solidFill>
                  <a:srgbClr val="FFFF00"/>
                </a:solidFill>
              </a:rPr>
              <a:t>T</a:t>
            </a:r>
            <a:r>
              <a:rPr lang="en-US" sz="3600" b="1" dirty="0" smtClean="0">
                <a:solidFill>
                  <a:srgbClr val="FFFF00"/>
                </a:solidFill>
              </a:rPr>
              <a:t>raining in Southeast Asia in the 21</a:t>
            </a:r>
            <a:r>
              <a:rPr lang="en-US" sz="3600" b="1" baseline="30000" dirty="0" smtClean="0">
                <a:solidFill>
                  <a:srgbClr val="FFFF00"/>
                </a:solidFill>
              </a:rPr>
              <a:t>st</a:t>
            </a:r>
            <a:r>
              <a:rPr lang="en-US" sz="3600" b="1" dirty="0" smtClean="0">
                <a:solidFill>
                  <a:srgbClr val="FFFF00"/>
                </a:solidFill>
              </a:rPr>
              <a:t> Century</a:t>
            </a:r>
            <a:r>
              <a:rPr lang="th-TH" sz="3600" b="1" dirty="0" smtClean="0">
                <a:solidFill>
                  <a:srgbClr val="FFFF00"/>
                </a:solidFill>
              </a:rPr>
              <a:t/>
            </a:r>
            <a:br>
              <a:rPr lang="th-TH" sz="3600" b="1" dirty="0" smtClean="0">
                <a:solidFill>
                  <a:srgbClr val="FFFF00"/>
                </a:solidFill>
              </a:rPr>
            </a:br>
            <a:r>
              <a:rPr lang="en-US" sz="2200" b="1" dirty="0" smtClean="0">
                <a:solidFill>
                  <a:srgbClr val="FFFF00"/>
                </a:solidFill>
              </a:rPr>
              <a:t>Congress of SEADOM (Southeast Asian Director of Music)</a:t>
            </a:r>
            <a:r>
              <a:rPr lang="th-TH" sz="2200" b="1" dirty="0" smtClean="0">
                <a:solidFill>
                  <a:srgbClr val="FFFF00"/>
                </a:solidFill>
              </a:rPr>
              <a:t/>
            </a:r>
            <a:br>
              <a:rPr lang="th-TH" sz="2200" b="1" dirty="0" smtClean="0">
                <a:solidFill>
                  <a:srgbClr val="FFFF00"/>
                </a:solidFill>
              </a:rPr>
            </a:br>
            <a:r>
              <a:rPr lang="en-US" sz="2000" b="1" dirty="0" smtClean="0">
                <a:solidFill>
                  <a:srgbClr val="FFFF00"/>
                </a:solidFill>
              </a:rPr>
              <a:t>March 23</a:t>
            </a:r>
            <a:r>
              <a:rPr lang="en-US" sz="2000" b="1" baseline="30000" dirty="0" smtClean="0">
                <a:solidFill>
                  <a:srgbClr val="FFFF00"/>
                </a:solidFill>
              </a:rPr>
              <a:t>rd</a:t>
            </a:r>
            <a:r>
              <a:rPr lang="en-US" sz="2000" b="1" dirty="0" smtClean="0">
                <a:solidFill>
                  <a:srgbClr val="FFFF00"/>
                </a:solidFill>
              </a:rPr>
              <a:t>, 2013 @ Ho Chi Min Conservatory of Music</a:t>
            </a:r>
            <a:r>
              <a:rPr lang="th-TH" sz="2000" b="1" dirty="0" smtClean="0">
                <a:solidFill>
                  <a:srgbClr val="FFFF00"/>
                </a:solidFill>
              </a:rPr>
              <a:t/>
            </a:r>
            <a:br>
              <a:rPr lang="th-TH" sz="2000" b="1" dirty="0" smtClean="0">
                <a:solidFill>
                  <a:srgbClr val="FFFF00"/>
                </a:solidFill>
              </a:rPr>
            </a:br>
            <a:endParaRPr lang="th-TH" sz="2000" b="1" dirty="0">
              <a:solidFill>
                <a:srgbClr val="FFFF00"/>
              </a:solidFill>
            </a:endParaRP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รูปภาพ 4" descr="coverMS15th-01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988840"/>
            <a:ext cx="9144000" cy="486916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007604" y="6142514"/>
            <a:ext cx="7128792" cy="70788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000" dirty="0" smtClean="0">
                <a:cs typeface="+mj-cs"/>
              </a:rPr>
              <a:t>	By Assoc. Prof. Dr. </a:t>
            </a:r>
            <a:r>
              <a:rPr lang="en-US" sz="2000" dirty="0" err="1" smtClean="0">
                <a:cs typeface="+mj-cs"/>
              </a:rPr>
              <a:t>Sugree</a:t>
            </a:r>
            <a:r>
              <a:rPr lang="en-US" sz="2000" dirty="0" smtClean="0">
                <a:cs typeface="+mj-cs"/>
              </a:rPr>
              <a:t> </a:t>
            </a:r>
            <a:r>
              <a:rPr lang="en-US" sz="2000" dirty="0" err="1" smtClean="0">
                <a:cs typeface="+mj-cs"/>
              </a:rPr>
              <a:t>Charoensook</a:t>
            </a:r>
            <a:endParaRPr lang="en-US" sz="2000" dirty="0" smtClean="0">
              <a:cs typeface="+mj-cs"/>
            </a:endParaRPr>
          </a:p>
          <a:p>
            <a:pPr algn="ctr"/>
            <a:r>
              <a:rPr lang="en-US" sz="2000" dirty="0" smtClean="0">
                <a:cs typeface="+mj-cs"/>
              </a:rPr>
              <a:t>Dean of College of Music, </a:t>
            </a:r>
            <a:r>
              <a:rPr lang="en-US" sz="2000" dirty="0" err="1" smtClean="0">
                <a:cs typeface="+mj-cs"/>
              </a:rPr>
              <a:t>Mahidol</a:t>
            </a:r>
            <a:r>
              <a:rPr lang="en-US" sz="2000" dirty="0" smtClean="0">
                <a:cs typeface="+mj-cs"/>
              </a:rPr>
              <a:t> University, Thailand</a:t>
            </a:r>
          </a:p>
        </p:txBody>
      </p:sp>
    </p:spTree>
    <p:extLst>
      <p:ext uri="{BB962C8B-B14F-4D97-AF65-F5344CB8AC3E}">
        <p14:creationId xmlns:p14="http://schemas.microsoft.com/office/powerpoint/2010/main" val="1633518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2254" y="634008"/>
            <a:ext cx="3252282" cy="1066800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7030A0"/>
                </a:solidFill>
              </a:rPr>
              <a:t>Books &amp; Library</a:t>
            </a:r>
            <a:endParaRPr lang="th-TH" sz="3200" dirty="0">
              <a:solidFill>
                <a:srgbClr val="7030A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2" y="0"/>
            <a:ext cx="5859022" cy="3905502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2254" y="1700808"/>
            <a:ext cx="3261746" cy="51457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90274"/>
            <a:ext cx="5882254" cy="3567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318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342900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40969"/>
            <a:ext cx="9144000" cy="37170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00160" y="3140969"/>
            <a:ext cx="71753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Rooms with Excellent Acoustic</a:t>
            </a:r>
            <a:endParaRPr lang="th-TH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24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6280" y="4008355"/>
            <a:ext cx="4078168" cy="2844277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328225"/>
            <a:ext cx="4174054" cy="25244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74008"/>
            <a:ext cx="8208912" cy="45951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82563" y="48270"/>
            <a:ext cx="4458272" cy="923330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3</a:t>
            </a:r>
            <a:r>
              <a:rPr lang="en-US" sz="5400" dirty="0" smtClean="0">
                <a:solidFill>
                  <a:schemeClr val="bg1"/>
                </a:solidFill>
              </a:rPr>
              <a:t>. </a:t>
            </a:r>
            <a:r>
              <a:rPr lang="en-US" sz="5400" dirty="0" err="1" smtClean="0">
                <a:solidFill>
                  <a:schemeClr val="bg1"/>
                </a:solidFill>
              </a:rPr>
              <a:t>Peopleware</a:t>
            </a:r>
            <a:endParaRPr lang="th-TH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38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3. </a:t>
            </a:r>
            <a:r>
              <a:rPr lang="en-US" dirty="0" err="1" smtClean="0"/>
              <a:t>Peopleware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Visions</a:t>
            </a:r>
          </a:p>
          <a:p>
            <a:r>
              <a:rPr lang="en-US" dirty="0" smtClean="0"/>
              <a:t>Direction</a:t>
            </a:r>
          </a:p>
          <a:p>
            <a:r>
              <a:rPr lang="en-US" dirty="0" smtClean="0"/>
              <a:t>Decision</a:t>
            </a:r>
          </a:p>
          <a:p>
            <a:r>
              <a:rPr lang="en-US" dirty="0" smtClean="0"/>
              <a:t>Connections</a:t>
            </a:r>
          </a:p>
          <a:p>
            <a:r>
              <a:rPr lang="en-US" smtClean="0"/>
              <a:t>Relations/ Communication</a:t>
            </a:r>
            <a:endParaRPr lang="en-US" dirty="0" smtClean="0"/>
          </a:p>
          <a:p>
            <a:r>
              <a:rPr lang="en-US" dirty="0" smtClean="0"/>
              <a:t>Action</a:t>
            </a:r>
          </a:p>
          <a:p>
            <a:r>
              <a:rPr lang="en-US" dirty="0" smtClean="0"/>
              <a:t>No Corruption</a:t>
            </a:r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454841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4. </a:t>
            </a:r>
            <a:r>
              <a:rPr lang="en-US" dirty="0" err="1" smtClean="0"/>
              <a:t>Moneyware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988840"/>
            <a:ext cx="8147248" cy="4585696"/>
          </a:xfrm>
        </p:spPr>
        <p:txBody>
          <a:bodyPr/>
          <a:lstStyle/>
          <a:p>
            <a:r>
              <a:rPr lang="en-US" dirty="0" smtClean="0"/>
              <a:t>Tuition &amp; Fee</a:t>
            </a:r>
          </a:p>
          <a:p>
            <a:r>
              <a:rPr lang="en-US" dirty="0" smtClean="0"/>
              <a:t>Government Support</a:t>
            </a:r>
          </a:p>
          <a:p>
            <a:r>
              <a:rPr lang="en-US" dirty="0" smtClean="0"/>
              <a:t>Private Sector Support</a:t>
            </a:r>
          </a:p>
          <a:p>
            <a:r>
              <a:rPr lang="en-US" dirty="0" smtClean="0"/>
              <a:t>Donation</a:t>
            </a:r>
            <a:endParaRPr lang="th-TH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050" y="3933056"/>
            <a:ext cx="4179725" cy="270388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140663"/>
            <a:ext cx="3744416" cy="249627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800" y="692696"/>
            <a:ext cx="4355976" cy="2903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518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5. </a:t>
            </a:r>
            <a:r>
              <a:rPr lang="en-US" dirty="0" err="1" smtClean="0"/>
              <a:t>Qualityware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Quality comes first</a:t>
            </a:r>
          </a:p>
          <a:p>
            <a:r>
              <a:rPr lang="en-US" dirty="0" smtClean="0"/>
              <a:t>Standard is no compromise!</a:t>
            </a:r>
            <a:endParaRPr lang="th-TH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592770"/>
            <a:ext cx="3865828" cy="29858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359" y="1196752"/>
            <a:ext cx="3344509" cy="201622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08" y="3621019"/>
            <a:ext cx="4394056" cy="295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43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1066800"/>
          </a:xfrm>
        </p:spPr>
        <p:txBody>
          <a:bodyPr/>
          <a:lstStyle/>
          <a:p>
            <a:r>
              <a:rPr lang="en-US" dirty="0" smtClean="0"/>
              <a:t>6. </a:t>
            </a:r>
            <a:r>
              <a:rPr lang="en-US" dirty="0" err="1" smtClean="0"/>
              <a:t>Spiritualware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13688"/>
          </a:xfrm>
        </p:spPr>
        <p:txBody>
          <a:bodyPr/>
          <a:lstStyle/>
          <a:p>
            <a:r>
              <a:rPr lang="en-US" dirty="0" smtClean="0"/>
              <a:t>Identity</a:t>
            </a:r>
          </a:p>
          <a:p>
            <a:r>
              <a:rPr lang="en-US" dirty="0" smtClean="0"/>
              <a:t>Culture</a:t>
            </a:r>
          </a:p>
          <a:p>
            <a:r>
              <a:rPr lang="en-US" dirty="0" smtClean="0"/>
              <a:t>Taste</a:t>
            </a:r>
            <a:endParaRPr lang="th-TH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82" y="3861048"/>
            <a:ext cx="5320474" cy="28932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366978" y="2121853"/>
            <a:ext cx="5773568" cy="349131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772816"/>
            <a:ext cx="2828879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33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288032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sz="6000" dirty="0" smtClean="0"/>
              <a:t>For “Students”</a:t>
            </a:r>
            <a:endParaRPr lang="th-TH" sz="6000" dirty="0"/>
          </a:p>
        </p:txBody>
      </p:sp>
    </p:spTree>
    <p:extLst>
      <p:ext uri="{BB962C8B-B14F-4D97-AF65-F5344CB8AC3E}">
        <p14:creationId xmlns:p14="http://schemas.microsoft.com/office/powerpoint/2010/main" val="289345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852936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en-US" sz="5400" dirty="0" smtClean="0"/>
              <a:t>1. Hardware</a:t>
            </a:r>
            <a:endParaRPr lang="th-TH" sz="5400" dirty="0"/>
          </a:p>
        </p:txBody>
      </p:sp>
    </p:spTree>
    <p:extLst>
      <p:ext uri="{BB962C8B-B14F-4D97-AF65-F5344CB8AC3E}">
        <p14:creationId xmlns:p14="http://schemas.microsoft.com/office/powerpoint/2010/main" val="572758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712" y="447368"/>
            <a:ext cx="5244583" cy="3312368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2407" y="3501007"/>
            <a:ext cx="4717577" cy="315804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94" y="3947898"/>
            <a:ext cx="4060966" cy="271115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908720"/>
            <a:ext cx="3419872" cy="244961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108691" y="3297374"/>
            <a:ext cx="252028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FFFF00"/>
                </a:solidFill>
              </a:rPr>
              <a:t>Buildings</a:t>
            </a:r>
            <a:endParaRPr lang="th-TH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37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664"/>
            <a:ext cx="5436096" cy="3816424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9216" y="3066528"/>
            <a:ext cx="5574783" cy="37914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3894" y="620688"/>
            <a:ext cx="3830105" cy="24458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21088"/>
            <a:ext cx="3569216" cy="263691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11960" y="2900303"/>
            <a:ext cx="3744416" cy="58477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FF00"/>
                </a:solidFill>
              </a:rPr>
              <a:t>Music Classrooms</a:t>
            </a:r>
            <a:endParaRPr lang="th-TH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59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80"/>
            <a:ext cx="9133344" cy="6309320"/>
          </a:xfrm>
        </p:spPr>
      </p:pic>
      <p:sp>
        <p:nvSpPr>
          <p:cNvPr id="3" name="TextBox 2"/>
          <p:cNvSpPr txBox="1"/>
          <p:nvPr/>
        </p:nvSpPr>
        <p:spPr>
          <a:xfrm>
            <a:off x="5868144" y="5917624"/>
            <a:ext cx="3168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Concert Hall</a:t>
            </a:r>
            <a:endParaRPr lang="th-TH" sz="40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26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924944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en-US" sz="5400" dirty="0" smtClean="0"/>
              <a:t>2. Software</a:t>
            </a:r>
            <a:endParaRPr lang="th-TH" sz="5400" dirty="0"/>
          </a:p>
        </p:txBody>
      </p:sp>
    </p:spTree>
    <p:extLst>
      <p:ext uri="{BB962C8B-B14F-4D97-AF65-F5344CB8AC3E}">
        <p14:creationId xmlns:p14="http://schemas.microsoft.com/office/powerpoint/2010/main" val="121681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786800"/>
            <a:ext cx="3240360" cy="466551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764704"/>
            <a:ext cx="5596222" cy="352839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3314076"/>
            <a:ext cx="5596222" cy="32815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1520" y="5805264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Computers</a:t>
            </a:r>
            <a:endParaRPr lang="th-TH" sz="3600" dirty="0"/>
          </a:p>
        </p:txBody>
      </p:sp>
    </p:spTree>
    <p:extLst>
      <p:ext uri="{BB962C8B-B14F-4D97-AF65-F5344CB8AC3E}">
        <p14:creationId xmlns:p14="http://schemas.microsoft.com/office/powerpoint/2010/main" val="3367414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381000"/>
            <a:ext cx="5544616" cy="3701661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81000"/>
            <a:ext cx="4067944" cy="30015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4077072"/>
            <a:ext cx="3571800" cy="23910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55" y="3382541"/>
            <a:ext cx="5064137" cy="337609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86488" y="3863568"/>
            <a:ext cx="7344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</a:rPr>
              <a:t>Music Instruments &amp; </a:t>
            </a:r>
            <a:r>
              <a:rPr lang="en-US" sz="3600" dirty="0" err="1" smtClean="0">
                <a:solidFill>
                  <a:srgbClr val="FFFF00"/>
                </a:solidFill>
              </a:rPr>
              <a:t>Equipments</a:t>
            </a:r>
            <a:endParaRPr lang="en-US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45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27984" y="0"/>
            <a:ext cx="4716016" cy="6858000"/>
          </a:xfrm>
          <a:solidFill>
            <a:srgbClr val="0070C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70000" lnSpcReduction="20000"/>
          </a:bodyPr>
          <a:lstStyle/>
          <a:p>
            <a:endParaRPr lang="en-US" sz="2900" dirty="0" smtClean="0"/>
          </a:p>
          <a:p>
            <a:r>
              <a:rPr lang="en-US" sz="2900" b="1" dirty="0" smtClean="0"/>
              <a:t>Master of Arts Program  (Music) (M.A.)</a:t>
            </a:r>
          </a:p>
          <a:p>
            <a:pPr lvl="1"/>
            <a:r>
              <a:rPr lang="en-US" sz="2900" dirty="0" smtClean="0"/>
              <a:t>Musicology</a:t>
            </a:r>
          </a:p>
          <a:p>
            <a:pPr lvl="1"/>
            <a:r>
              <a:rPr lang="en-US" sz="2900" dirty="0" smtClean="0"/>
              <a:t>Music Education</a:t>
            </a:r>
          </a:p>
          <a:p>
            <a:pPr lvl="1"/>
            <a:r>
              <a:rPr lang="en-US" sz="2900" dirty="0" smtClean="0"/>
              <a:t>Music Business</a:t>
            </a:r>
          </a:p>
          <a:p>
            <a:pPr lvl="1"/>
            <a:r>
              <a:rPr lang="en-US" sz="2900" dirty="0" smtClean="0"/>
              <a:t>Music Therapy</a:t>
            </a:r>
          </a:p>
          <a:p>
            <a:r>
              <a:rPr lang="en-US" sz="2900" b="1" dirty="0" smtClean="0"/>
              <a:t>Doctor of Philosophy Program (Music) (Ph.D.)</a:t>
            </a:r>
          </a:p>
          <a:p>
            <a:pPr lvl="1"/>
            <a:r>
              <a:rPr lang="en-US" sz="2900" dirty="0" smtClean="0"/>
              <a:t>Musicology</a:t>
            </a:r>
          </a:p>
          <a:p>
            <a:pPr lvl="1"/>
            <a:r>
              <a:rPr lang="en-US" sz="2900" dirty="0" smtClean="0"/>
              <a:t>Music Education</a:t>
            </a:r>
          </a:p>
          <a:p>
            <a:r>
              <a:rPr lang="en-US" sz="2900" b="1" dirty="0" smtClean="0"/>
              <a:t>Master of Music Program (M.M.)(International)</a:t>
            </a:r>
          </a:p>
          <a:p>
            <a:pPr lvl="1"/>
            <a:r>
              <a:rPr lang="en-US" sz="2900" dirty="0" smtClean="0"/>
              <a:t>Music Performance and Pedagogy</a:t>
            </a:r>
          </a:p>
          <a:p>
            <a:pPr lvl="1"/>
            <a:r>
              <a:rPr lang="en-US" sz="2900" dirty="0" smtClean="0"/>
              <a:t>Music Composition and Theory</a:t>
            </a:r>
          </a:p>
          <a:p>
            <a:pPr lvl="1"/>
            <a:r>
              <a:rPr lang="en-US" sz="2900" dirty="0" smtClean="0"/>
              <a:t>Conducting</a:t>
            </a:r>
          </a:p>
          <a:p>
            <a:pPr lvl="1"/>
            <a:r>
              <a:rPr lang="en-US" sz="2900" dirty="0" smtClean="0"/>
              <a:t>Collaborative Piano</a:t>
            </a:r>
          </a:p>
          <a:p>
            <a:pPr lvl="1"/>
            <a:r>
              <a:rPr lang="en-US" sz="2900" dirty="0" smtClean="0"/>
              <a:t>Jazz</a:t>
            </a:r>
          </a:p>
          <a:p>
            <a:r>
              <a:rPr lang="en-US" sz="2900" b="1" dirty="0" smtClean="0"/>
              <a:t>Doctor of Music Program (D.M.)(International)</a:t>
            </a:r>
          </a:p>
          <a:p>
            <a:pPr lvl="1"/>
            <a:r>
              <a:rPr lang="en-US" sz="2900" dirty="0" smtClean="0"/>
              <a:t>Music Performance and Pedagogy</a:t>
            </a:r>
          </a:p>
          <a:p>
            <a:pPr lvl="1"/>
            <a:r>
              <a:rPr lang="en-US" sz="2900" dirty="0" smtClean="0"/>
              <a:t>Music Composition and Theory</a:t>
            </a:r>
          </a:p>
          <a:p>
            <a:pPr lvl="1"/>
            <a:r>
              <a:rPr lang="en-US" sz="2900" dirty="0" smtClean="0"/>
              <a:t>Conducting</a:t>
            </a:r>
          </a:p>
          <a:p>
            <a:pPr marL="0" indent="0">
              <a:buNone/>
            </a:pPr>
            <a:endParaRPr lang="th-TH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0" y="0"/>
            <a:ext cx="4434214" cy="685800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sz="4000" dirty="0" smtClean="0">
                <a:solidFill>
                  <a:prstClr val="black"/>
                </a:solidFill>
              </a:rPr>
              <a:t>Curriculum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000" b="1" dirty="0" smtClean="0">
                <a:solidFill>
                  <a:prstClr val="black"/>
                </a:solidFill>
              </a:rPr>
              <a:t>Young Artist Music Program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US" sz="2000" dirty="0" smtClean="0">
                <a:solidFill>
                  <a:prstClr val="black"/>
                </a:solidFill>
              </a:rPr>
              <a:t>Classical Music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US" sz="2000" dirty="0" smtClean="0">
                <a:solidFill>
                  <a:prstClr val="black"/>
                </a:solidFill>
              </a:rPr>
              <a:t>Jazz Music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US" sz="2000" dirty="0" smtClean="0">
                <a:solidFill>
                  <a:prstClr val="black"/>
                </a:solidFill>
              </a:rPr>
              <a:t>Thai Music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000" b="1" dirty="0" smtClean="0">
                <a:solidFill>
                  <a:prstClr val="black"/>
                </a:solidFill>
              </a:rPr>
              <a:t>Bachelor of Music Program (B.M.)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US" sz="2000" dirty="0" smtClean="0">
                <a:solidFill>
                  <a:prstClr val="black"/>
                </a:solidFill>
              </a:rPr>
              <a:t>Classical Music Performance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US" sz="2000" dirty="0" smtClean="0">
                <a:solidFill>
                  <a:prstClr val="black"/>
                </a:solidFill>
              </a:rPr>
              <a:t>Jazz 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US" sz="2000" dirty="0" smtClean="0">
                <a:solidFill>
                  <a:prstClr val="black"/>
                </a:solidFill>
              </a:rPr>
              <a:t>Popular Music          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US" sz="2000" dirty="0" smtClean="0">
                <a:solidFill>
                  <a:prstClr val="black"/>
                </a:solidFill>
              </a:rPr>
              <a:t>Thai and Eastern Music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US" sz="2000" dirty="0" smtClean="0">
                <a:solidFill>
                  <a:prstClr val="black"/>
                </a:solidFill>
              </a:rPr>
              <a:t>Music Composition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US" sz="2000" dirty="0" smtClean="0">
                <a:solidFill>
                  <a:prstClr val="black"/>
                </a:solidFill>
              </a:rPr>
              <a:t>Musical Theatre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US" sz="2000" dirty="0" smtClean="0">
                <a:solidFill>
                  <a:prstClr val="black"/>
                </a:solidFill>
              </a:rPr>
              <a:t>Music Business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US" sz="2000" dirty="0" smtClean="0">
                <a:solidFill>
                  <a:prstClr val="black"/>
                </a:solidFill>
              </a:rPr>
              <a:t>Music Technology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US" sz="2000" dirty="0" smtClean="0">
                <a:solidFill>
                  <a:prstClr val="black"/>
                </a:solidFill>
              </a:rPr>
              <a:t>Music Education and Pedagogy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32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555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Urban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ivic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177</TotalTime>
  <Words>187</Words>
  <Application>Microsoft Office PowerPoint</Application>
  <PresentationFormat>On-screen Show (4:3)</PresentationFormat>
  <Paragraphs>72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8" baseType="lpstr">
      <vt:lpstr>ＭＳ Ｐゴシック</vt:lpstr>
      <vt:lpstr>Angsana New</vt:lpstr>
      <vt:lpstr>Arial</vt:lpstr>
      <vt:lpstr>Calibri</vt:lpstr>
      <vt:lpstr>Cordia New</vt:lpstr>
      <vt:lpstr>Georgia</vt:lpstr>
      <vt:lpstr>Trebuchet MS</vt:lpstr>
      <vt:lpstr>Wingdings</vt:lpstr>
      <vt:lpstr>Wingdings 2</vt:lpstr>
      <vt:lpstr>Urban</vt:lpstr>
      <vt:lpstr>1_Civic</vt:lpstr>
      <vt:lpstr>   How to Fund Music Training in Southeast Asia in the 21st Century Congress of SEADOM (Southeast Asian Director of Music) March 23rd, 2013 @ Ho Chi Min Conservatory of Music </vt:lpstr>
      <vt:lpstr>1. Hardware</vt:lpstr>
      <vt:lpstr>PowerPoint Presentation</vt:lpstr>
      <vt:lpstr>PowerPoint Presentation</vt:lpstr>
      <vt:lpstr>PowerPoint Presentation</vt:lpstr>
      <vt:lpstr>2. Software</vt:lpstr>
      <vt:lpstr>PowerPoint Presentation</vt:lpstr>
      <vt:lpstr>PowerPoint Presentation</vt:lpstr>
      <vt:lpstr>PowerPoint Presentation</vt:lpstr>
      <vt:lpstr>Books &amp; Library</vt:lpstr>
      <vt:lpstr>PowerPoint Presentation</vt:lpstr>
      <vt:lpstr>PowerPoint Presentation</vt:lpstr>
      <vt:lpstr>3. Peopleware</vt:lpstr>
      <vt:lpstr>4. Moneyware</vt:lpstr>
      <vt:lpstr>5. Qualityware</vt:lpstr>
      <vt:lpstr>6. Spiritualware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Fund Music Training in Southeast Asia in the 21st Century</dc:title>
  <dc:creator>Somchai</dc:creator>
  <cp:lastModifiedBy>ComputerLAB</cp:lastModifiedBy>
  <cp:revision>21</cp:revision>
  <dcterms:created xsi:type="dcterms:W3CDTF">2013-03-21T17:19:37Z</dcterms:created>
  <dcterms:modified xsi:type="dcterms:W3CDTF">2018-08-30T12:01:28Z</dcterms:modified>
</cp:coreProperties>
</file>