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85" r:id="rId1"/>
  </p:sldMasterIdLst>
  <p:notesMasterIdLst>
    <p:notesMasterId r:id="rId6"/>
  </p:notesMasterIdLst>
  <p:sldIdLst>
    <p:sldId id="256" r:id="rId2"/>
    <p:sldId id="261" r:id="rId3"/>
    <p:sldId id="262" r:id="rId4"/>
    <p:sldId id="263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75" d="100"/>
          <a:sy n="75" d="100"/>
        </p:scale>
        <p:origin x="-2064" y="-1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8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interSettings" Target="printerSettings/printerSettings1.bin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6359E9-3203-F442-8E73-A38427B4BE65}" type="datetimeFigureOut">
              <a:rPr lang="en-US" smtClean="0"/>
              <a:t>24/3/16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00E4BA-A444-5E48-BFDF-70AB3102AF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4138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2008… NASM</a:t>
            </a:r>
            <a:r>
              <a:rPr lang="en-US" baseline="0" dirty="0" smtClean="0"/>
              <a:t> / AEC / NACHTMUS / AEC...Thailand, Singapore, Malaysia, Vietnam, Philippines, Laos (Indonesia, Brunei, Cambodia, Myanmar, - ambition to represent all professional musical educational pathways (not just the western oriented or the formal)…Registered in Thailand in 2015…seeking ASEAN registration…</a:t>
            </a:r>
          </a:p>
          <a:p>
            <a:endParaRPr lang="en-US" baseline="0" dirty="0" smtClean="0"/>
          </a:p>
          <a:p>
            <a:r>
              <a:rPr lang="en-US" baseline="0" dirty="0" smtClean="0"/>
              <a:t>Advocacy New </a:t>
            </a:r>
            <a:r>
              <a:rPr lang="en-US" baseline="0" dirty="0" err="1" smtClean="0"/>
              <a:t>programmes</a:t>
            </a:r>
            <a:r>
              <a:rPr lang="en-US" baseline="0" smtClean="0"/>
              <a:t>, </a:t>
            </a:r>
            <a:r>
              <a:rPr lang="en-US" baseline="0" dirty="0" smtClean="0"/>
              <a:t>schools </a:t>
            </a:r>
            <a:r>
              <a:rPr lang="en-US" baseline="0" smtClean="0"/>
              <a:t>and directions…… </a:t>
            </a:r>
            <a:r>
              <a:rPr lang="en-US" baseline="0" dirty="0" smtClean="0"/>
              <a:t>Specific presentations to tease out principal themes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00E4BA-A444-5E48-BFDF-70AB3102AF0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8591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43323" y="3721473"/>
            <a:ext cx="5120640" cy="1581150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327D35BA-12CA-6C42-8921-F5BB73BF2081}" type="datetimeFigureOut">
              <a:rPr lang="en-US" smtClean="0"/>
              <a:t>24/3/16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91475" y="6429375"/>
            <a:ext cx="876300" cy="292100"/>
          </a:xfrm>
        </p:spPr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739896" y="1417320"/>
            <a:ext cx="5120640" cy="2304288"/>
          </a:xfrm>
        </p:spPr>
        <p:txBody>
          <a:bodyPr>
            <a:normAutofit/>
          </a:bodyPr>
          <a:lstStyle>
            <a:lvl1pPr>
              <a:defRPr sz="40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D35BA-12CA-6C42-8921-F5BB73BF2081}" type="datetimeFigureOut">
              <a:rPr lang="en-US" smtClean="0"/>
              <a:t>24/3/16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97D0F-1A4E-3546-87D0-DB2E11922E9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D35BA-12CA-6C42-8921-F5BB73BF2081}" type="datetimeFigureOut">
              <a:rPr lang="en-US" smtClean="0"/>
              <a:t>24/3/16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97D0F-1A4E-3546-87D0-DB2E11922E9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/>
          <p:cNvSpPr>
            <a:spLocks noChangeAspect="1" noEditPoints="1"/>
          </p:cNvSpPr>
          <p:nvPr/>
        </p:nvSpPr>
        <p:spPr bwMode="auto">
          <a:xfrm>
            <a:off x="5489634" y="0"/>
            <a:ext cx="3393768" cy="6858000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D35BA-12CA-6C42-8921-F5BB73BF2081}" type="datetimeFigureOut">
              <a:rPr lang="en-US" smtClean="0"/>
              <a:t>24/3/16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97D0F-1A4E-3546-87D0-DB2E11922E96}" type="slidenum">
              <a:rPr lang="en-US" smtClean="0"/>
              <a:t>‹#›</a:t>
            </a:fld>
            <a:endParaRPr lang="en-US"/>
          </a:p>
        </p:txBody>
      </p:sp>
      <p:sp>
        <p:nvSpPr>
          <p:cNvPr id="25" name="Title Placeholder 1"/>
          <p:cNvSpPr>
            <a:spLocks noGrp="1"/>
          </p:cNvSpPr>
          <p:nvPr>
            <p:ph type="title"/>
          </p:nvPr>
        </p:nvSpPr>
        <p:spPr>
          <a:xfrm>
            <a:off x="276225" y="228600"/>
            <a:ext cx="8591550" cy="106680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274320" y="1298448"/>
            <a:ext cx="8595360" cy="49377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327D35BA-12CA-6C42-8921-F5BB73BF2081}" type="datetimeFigureOut">
              <a:rPr lang="en-US" smtClean="0"/>
              <a:t>24/3/16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97D0F-1A4E-3546-87D0-DB2E11922E96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3743324" y="1400174"/>
            <a:ext cx="5120640" cy="1476375"/>
          </a:xfrm>
        </p:spPr>
        <p:txBody>
          <a:bodyPr anchor="b" anchorCtr="0"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0" name="Freeform 7"/>
          <p:cNvSpPr>
            <a:spLocks noChangeAspect="1" noEditPoints="1"/>
          </p:cNvSpPr>
          <p:nvPr/>
        </p:nvSpPr>
        <p:spPr bwMode="auto">
          <a:xfrm>
            <a:off x="34289" y="136641"/>
            <a:ext cx="3326149" cy="6721359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733800" y="2895599"/>
            <a:ext cx="5129543" cy="2667001"/>
          </a:xfrm>
        </p:spPr>
        <p:txBody>
          <a:bodyPr anchor="t">
            <a:normAutofit/>
          </a:bodyPr>
          <a:lstStyle>
            <a:lvl1pPr>
              <a:defRPr kumimoji="0" lang="en-US" sz="40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D35BA-12CA-6C42-8921-F5BB73BF2081}" type="datetimeFigureOut">
              <a:rPr lang="en-US" smtClean="0"/>
              <a:t>24/3/16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97D0F-1A4E-3546-87D0-DB2E11922E96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D35BA-12CA-6C42-8921-F5BB73BF2081}" type="datetimeFigureOut">
              <a:rPr lang="en-US" smtClean="0"/>
              <a:t>24/3/16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97D0F-1A4E-3546-87D0-DB2E11922E96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5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5" y="1298448"/>
            <a:ext cx="4248150" cy="509587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4615815" y="1298448"/>
            <a:ext cx="4248150" cy="509587"/>
          </a:xfrm>
        </p:spPr>
        <p:txBody>
          <a:bodyPr anchor="ctr">
            <a:normAutofit/>
          </a:bodyPr>
          <a:lstStyle>
            <a:lvl1pPr marL="0" indent="0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27D35BA-12CA-6C42-8921-F5BB73BF2081}" type="datetimeFigureOut">
              <a:rPr lang="en-US" smtClean="0"/>
              <a:t>24/3/16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97D0F-1A4E-3546-87D0-DB2E11922E96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D35BA-12CA-6C42-8921-F5BB73BF2081}" type="datetimeFigureOut">
              <a:rPr lang="en-US" smtClean="0"/>
              <a:t>24/3/16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97D0F-1A4E-3546-87D0-DB2E11922E9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327D35BA-12CA-6C42-8921-F5BB73BF2081}" type="datetimeFigureOut">
              <a:rPr lang="en-US" smtClean="0"/>
              <a:t>24/3/16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97D0F-1A4E-3546-87D0-DB2E11922E96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2834640" cy="129844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4"/>
          </p:nvPr>
        </p:nvSpPr>
        <p:spPr>
          <a:xfrm>
            <a:off x="3775935" y="533400"/>
            <a:ext cx="5063266" cy="570280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4" y="1539240"/>
            <a:ext cx="2834640" cy="4709160"/>
          </a:xfrm>
        </p:spPr>
        <p:txBody>
          <a:bodyPr>
            <a:normAutofit/>
          </a:bodyPr>
          <a:lstStyle>
            <a:lvl1pPr marL="0" indent="0">
              <a:buNone/>
              <a:defRPr lang="en-US" sz="1600" b="0" i="0" kern="1200" cap="none" spc="30" baseline="0" dirty="0" smtClean="0">
                <a:solidFill>
                  <a:schemeClr val="bg2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409950" y="0"/>
            <a:ext cx="5734050" cy="6858000"/>
          </a:xfrm>
        </p:spPr>
        <p:txBody>
          <a:bodyPr anchor="ctr" anchorCtr="0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327D35BA-12CA-6C42-8921-F5BB73BF2081}" type="datetimeFigureOut">
              <a:rPr lang="en-US" smtClean="0"/>
              <a:t>24/3/16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97D0F-1A4E-3546-87D0-DB2E11922E96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Title Placeholder 1"/>
          <p:cNvSpPr>
            <a:spLocks noGrp="1"/>
          </p:cNvSpPr>
          <p:nvPr>
            <p:ph type="title"/>
          </p:nvPr>
        </p:nvSpPr>
        <p:spPr>
          <a:xfrm>
            <a:off x="276224" y="228600"/>
            <a:ext cx="2834640" cy="129539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274320" y="1536192"/>
            <a:ext cx="2834640" cy="4712208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2"/>
                </a:solidFill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6225" y="1295400"/>
            <a:ext cx="8591550" cy="49339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6225" y="6429375"/>
            <a:ext cx="21336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fld id="{327D35BA-12CA-6C42-8921-F5BB73BF2081}" type="datetimeFigureOut">
              <a:rPr lang="en-US" smtClean="0"/>
              <a:t>24/3/16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43324" y="6429375"/>
            <a:ext cx="4086225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91475" y="6429375"/>
            <a:ext cx="8763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600" b="1">
                <a:solidFill>
                  <a:schemeClr val="tx2"/>
                </a:solidFill>
              </a:defRPr>
            </a:lvl1pPr>
          </a:lstStyle>
          <a:p>
            <a:fld id="{B7997D0F-1A4E-3546-87D0-DB2E11922E96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  <p:sldLayoutId id="2147483788" r:id="rId3"/>
    <p:sldLayoutId id="2147483789" r:id="rId4"/>
    <p:sldLayoutId id="2147483790" r:id="rId5"/>
    <p:sldLayoutId id="2147483791" r:id="rId6"/>
    <p:sldLayoutId id="2147483792" r:id="rId7"/>
    <p:sldLayoutId id="2147483793" r:id="rId8"/>
    <p:sldLayoutId id="2147483794" r:id="rId9"/>
    <p:sldLayoutId id="2147483795" r:id="rId10"/>
    <p:sldLayoutId id="2147483796" r:id="rId11"/>
  </p:sldLayoutIdLst>
  <p:txStyles>
    <p:titleStyle>
      <a:lvl1pPr algn="l" defTabSz="914400" rtl="0" eaLnBrk="1" latinLnBrk="0" hangingPunct="1">
        <a:spcBef>
          <a:spcPts val="400"/>
        </a:spcBef>
        <a:buNone/>
        <a:defRPr sz="3600" b="0" kern="1200" cap="none" spc="0" baseline="0">
          <a:solidFill>
            <a:schemeClr val="tx2"/>
          </a:solidFill>
          <a:latin typeface="+mj-lt"/>
          <a:ea typeface="+mj-ea"/>
          <a:cs typeface="Tunga" pitchFamily="2"/>
        </a:defRPr>
      </a:lvl1pPr>
    </p:titleStyle>
    <p:bodyStyle>
      <a:lvl1pPr marL="171450" indent="-173736" algn="l" defTabSz="914400" rtl="0" eaLnBrk="1" latinLnBrk="0" hangingPunct="1">
        <a:spcBef>
          <a:spcPts val="600"/>
        </a:spcBef>
        <a:spcAft>
          <a:spcPts val="0"/>
        </a:spcAft>
        <a:buClr>
          <a:schemeClr val="accent1"/>
        </a:buClr>
        <a:buFont typeface="Arial" pitchFamily="34" charset="0"/>
        <a:buChar char="•"/>
        <a:defRPr sz="2200" b="0" i="0" kern="1200" cap="none" spc="30" baseline="0">
          <a:solidFill>
            <a:schemeClr val="tx2"/>
          </a:solidFill>
          <a:latin typeface="+mn-lt"/>
          <a:ea typeface="+mn-ea"/>
          <a:cs typeface="Tahoma" pitchFamily="34" charset="0"/>
        </a:defRPr>
      </a:lvl1pPr>
      <a:lvl2pPr marL="34448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51593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Tahoma" pitchFamily="34" charset="0"/>
        </a:defRPr>
      </a:lvl3pPr>
      <a:lvl4pPr marL="68897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86042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Tahoma" pitchFamily="34" charset="0"/>
        </a:defRPr>
      </a:lvl5pPr>
      <a:lvl6pPr marL="105156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23444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41732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160020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4" Type="http://schemas.openxmlformats.org/officeDocument/2006/relationships/image" Target="../media/image3.jpg"/><Relationship Id="rId5" Type="http://schemas.openxmlformats.org/officeDocument/2006/relationships/image" Target="../media/image4.jpg"/><Relationship Id="rId6" Type="http://schemas.openxmlformats.org/officeDocument/2006/relationships/image" Target="../media/image5.jpg"/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43323" y="3721473"/>
            <a:ext cx="5120640" cy="2747060"/>
          </a:xfrm>
        </p:spPr>
        <p:txBody>
          <a:bodyPr>
            <a:normAutofit/>
          </a:bodyPr>
          <a:lstStyle/>
          <a:p>
            <a:endParaRPr lang="en-US" dirty="0"/>
          </a:p>
          <a:p>
            <a:endParaRPr lang="en-US" sz="2000" dirty="0" smtClean="0"/>
          </a:p>
          <a:p>
            <a:endParaRPr lang="en-US" sz="2000" dirty="0"/>
          </a:p>
          <a:p>
            <a:r>
              <a:rPr lang="en-US" sz="2000" dirty="0" smtClean="0"/>
              <a:t>Bernard </a:t>
            </a:r>
            <a:r>
              <a:rPr lang="en-US" sz="2000" dirty="0" smtClean="0"/>
              <a:t>Lanskey</a:t>
            </a:r>
          </a:p>
          <a:p>
            <a:r>
              <a:rPr lang="en-US" sz="2000" dirty="0" smtClean="0"/>
              <a:t>Vientiane, LAO</a:t>
            </a:r>
            <a:endParaRPr lang="en-US" sz="2000" dirty="0" smtClean="0"/>
          </a:p>
          <a:p>
            <a:r>
              <a:rPr lang="en-US" sz="2000" dirty="0" smtClean="0"/>
              <a:t>24</a:t>
            </a:r>
            <a:r>
              <a:rPr lang="en-US" sz="2000" baseline="30000" dirty="0" smtClean="0"/>
              <a:t>th</a:t>
            </a:r>
            <a:r>
              <a:rPr lang="en-US" sz="2000" dirty="0" smtClean="0"/>
              <a:t> March 2016</a:t>
            </a:r>
            <a:endParaRPr lang="en-US" sz="20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b="1" dirty="0" smtClean="0"/>
              <a:t>Welcome to </a:t>
            </a:r>
            <a:r>
              <a:rPr lang="en-US" sz="3600" b="1" dirty="0" smtClean="0"/>
              <a:t>SEADOM!</a:t>
            </a:r>
            <a:r>
              <a:rPr lang="en-US" sz="3600" b="1" dirty="0" smtClean="0"/>
              <a:t/>
            </a:r>
            <a:br>
              <a:rPr lang="en-US" sz="3600" b="1" dirty="0" smtClean="0"/>
            </a:br>
            <a:r>
              <a:rPr lang="en-US" sz="3600" b="1" dirty="0" smtClean="0"/>
              <a:t/>
            </a:r>
            <a:br>
              <a:rPr lang="en-US" sz="3600" b="1" dirty="0" smtClean="0"/>
            </a:br>
            <a:r>
              <a:rPr lang="en-US" sz="2800" b="1" dirty="0" smtClean="0">
                <a:solidFill>
                  <a:srgbClr val="FF6600"/>
                </a:solidFill>
              </a:rPr>
              <a:t>Inspi</a:t>
            </a:r>
            <a:r>
              <a:rPr lang="en-US" sz="2800" b="1" dirty="0" smtClean="0">
                <a:solidFill>
                  <a:srgbClr val="FF6600"/>
                </a:solidFill>
              </a:rPr>
              <a:t>ring </a:t>
            </a:r>
            <a:r>
              <a:rPr lang="en-US" sz="2800" b="1" dirty="0" smtClean="0">
                <a:solidFill>
                  <a:srgbClr val="FF6600"/>
                </a:solidFill>
              </a:rPr>
              <a:t>fresh evolution</a:t>
            </a:r>
            <a:endParaRPr lang="en-US" sz="2800" b="1" dirty="0">
              <a:solidFill>
                <a:srgbClr val="FF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5278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6600"/>
                </a:solidFill>
              </a:rPr>
              <a:t>Background</a:t>
            </a:r>
            <a:endParaRPr lang="en-US" b="1" dirty="0">
              <a:solidFill>
                <a:srgbClr val="FF6600"/>
              </a:solidFill>
            </a:endParaRP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-180975" y="1257302"/>
            <a:ext cx="8591550" cy="4933949"/>
          </a:xfrm>
        </p:spPr>
        <p:txBody>
          <a:bodyPr vert="horz">
            <a:normAutofit/>
          </a:bodyPr>
          <a:lstStyle/>
          <a:p>
            <a:pPr marL="0" indent="0">
              <a:buNone/>
            </a:pPr>
            <a:endParaRPr lang="en-US" dirty="0" smtClean="0"/>
          </a:p>
          <a:p>
            <a:pPr indent="-342900"/>
            <a:r>
              <a:rPr lang="en-US" dirty="0" smtClean="0"/>
              <a:t>The story so </a:t>
            </a:r>
            <a:r>
              <a:rPr lang="en-US" dirty="0" smtClean="0"/>
              <a:t>far</a:t>
            </a:r>
            <a:endParaRPr lang="en-US" dirty="0" smtClean="0"/>
          </a:p>
          <a:p>
            <a:pPr indent="-342900"/>
            <a:endParaRPr lang="en-US" dirty="0" smtClean="0"/>
          </a:p>
          <a:p>
            <a:pPr indent="-342900"/>
            <a:r>
              <a:rPr lang="en-US" sz="2000" b="1" dirty="0" smtClean="0"/>
              <a:t>Framing the </a:t>
            </a:r>
            <a:r>
              <a:rPr lang="en-US" sz="2000" b="1" dirty="0" err="1" smtClean="0"/>
              <a:t>organisation</a:t>
            </a:r>
            <a:r>
              <a:rPr lang="en-US" sz="2000" b="1" dirty="0" smtClean="0"/>
              <a:t>: Themes and focal points:</a:t>
            </a:r>
          </a:p>
          <a:p>
            <a:pPr lvl="3" indent="-342900"/>
            <a:r>
              <a:rPr lang="en-US" dirty="0" smtClean="0"/>
              <a:t>Leadership, Communication </a:t>
            </a:r>
            <a:r>
              <a:rPr lang="en-US" dirty="0" smtClean="0"/>
              <a:t>&amp; </a:t>
            </a:r>
            <a:r>
              <a:rPr lang="en-US" dirty="0"/>
              <a:t>A</a:t>
            </a:r>
            <a:r>
              <a:rPr lang="en-US" dirty="0" smtClean="0"/>
              <a:t>dvocacy </a:t>
            </a:r>
            <a:r>
              <a:rPr lang="en-US" dirty="0" smtClean="0"/>
              <a:t>/ Quality </a:t>
            </a:r>
            <a:r>
              <a:rPr lang="en-US" dirty="0" smtClean="0"/>
              <a:t>in Learning &amp; Teaching / </a:t>
            </a:r>
            <a:r>
              <a:rPr lang="en-US" dirty="0" smtClean="0"/>
              <a:t>Research &amp; Critical Reflection </a:t>
            </a:r>
            <a:r>
              <a:rPr lang="en-US" dirty="0" smtClean="0"/>
              <a:t>/ Southeast Asian </a:t>
            </a:r>
            <a:r>
              <a:rPr lang="en-US" dirty="0" smtClean="0"/>
              <a:t>Music Traditions /                                                  </a:t>
            </a:r>
            <a:r>
              <a:rPr lang="en-US" dirty="0" smtClean="0"/>
              <a:t>Professional </a:t>
            </a:r>
            <a:r>
              <a:rPr lang="en-US" dirty="0" smtClean="0"/>
              <a:t>Development &amp; Community Engagement /                                                      Student </a:t>
            </a:r>
            <a:r>
              <a:rPr lang="en-US" dirty="0" smtClean="0"/>
              <a:t>&amp; Staff Opportunities / </a:t>
            </a:r>
            <a:r>
              <a:rPr lang="en-US" dirty="0" smtClean="0"/>
              <a:t>                                                                                             Celebrating the New</a:t>
            </a:r>
          </a:p>
          <a:p>
            <a:pPr marL="346075" lvl="3" indent="0">
              <a:buNone/>
            </a:pPr>
            <a:endParaRPr lang="en-US" dirty="0" smtClean="0"/>
          </a:p>
          <a:p>
            <a:pPr lvl="3" indent="-342900"/>
            <a:r>
              <a:rPr lang="en-US" sz="1800" dirty="0" smtClean="0"/>
              <a:t>National considerations of regional themes</a:t>
            </a:r>
          </a:p>
          <a:p>
            <a:pPr indent="-342900"/>
            <a:endParaRPr lang="en-US" sz="1800" dirty="0" smtClean="0"/>
          </a:p>
          <a:p>
            <a:pPr marL="173038" lvl="1" indent="0">
              <a:buNone/>
            </a:pPr>
            <a:r>
              <a:rPr lang="en-US" b="1" dirty="0" smtClean="0"/>
              <a:t>This Congress – the </a:t>
            </a:r>
            <a:r>
              <a:rPr lang="en-US" b="1" dirty="0" smtClean="0"/>
              <a:t>Lao </a:t>
            </a:r>
            <a:r>
              <a:rPr lang="en-US" b="1" dirty="0" smtClean="0"/>
              <a:t>Context</a:t>
            </a:r>
          </a:p>
          <a:p>
            <a:pPr indent="-342900"/>
            <a:endParaRPr lang="en-US" dirty="0" smtClean="0"/>
          </a:p>
          <a:p>
            <a:pPr marL="0" indent="0">
              <a:buNone/>
            </a:pPr>
            <a:endParaRPr lang="en-US" sz="1700" dirty="0" smtClean="0"/>
          </a:p>
          <a:p>
            <a:pPr marL="0" indent="0">
              <a:buNone/>
            </a:pPr>
            <a:endParaRPr lang="en-US" sz="1700" dirty="0" smtClean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 descr="img8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228601"/>
            <a:ext cx="1854200" cy="1854200"/>
          </a:xfrm>
          <a:prstGeom prst="rect">
            <a:avLst/>
          </a:prstGeom>
        </p:spPr>
      </p:pic>
      <p:pic>
        <p:nvPicPr>
          <p:cNvPr id="6" name="Picture 5" descr="img2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7200" y="857251"/>
            <a:ext cx="1854200" cy="1854200"/>
          </a:xfrm>
          <a:prstGeom prst="rect">
            <a:avLst/>
          </a:prstGeom>
        </p:spPr>
      </p:pic>
      <p:pic>
        <p:nvPicPr>
          <p:cNvPr id="7" name="Picture 6" descr="img12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5200" y="4171950"/>
            <a:ext cx="1739900" cy="1739900"/>
          </a:xfrm>
          <a:prstGeom prst="rect">
            <a:avLst/>
          </a:prstGeom>
        </p:spPr>
      </p:pic>
      <p:pic>
        <p:nvPicPr>
          <p:cNvPr id="8" name="Picture 7" descr="imgV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7875" y="3289300"/>
            <a:ext cx="1739900" cy="173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870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1"/>
            <a:ext cx="8867775" cy="1066800"/>
          </a:xfrm>
        </p:spPr>
        <p:txBody>
          <a:bodyPr/>
          <a:lstStyle/>
          <a:p>
            <a:r>
              <a:rPr lang="en-US" b="1" dirty="0" smtClean="0"/>
              <a:t>Building </a:t>
            </a:r>
            <a:r>
              <a:rPr lang="en-US" b="1" dirty="0" smtClean="0"/>
              <a:t>a </a:t>
            </a:r>
            <a:r>
              <a:rPr lang="en-US" b="1" dirty="0" smtClean="0"/>
              <a:t>region</a:t>
            </a:r>
            <a:endParaRPr lang="en-US" b="1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76225" y="1435100"/>
            <a:ext cx="8591550" cy="4933949"/>
          </a:xfrm>
        </p:spPr>
        <p:txBody>
          <a:bodyPr vert="horz">
            <a:normAutofit/>
          </a:bodyPr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indent="-342900"/>
            <a:endParaRPr lang="en-US" dirty="0" smtClean="0"/>
          </a:p>
          <a:p>
            <a:pPr indent="-342900"/>
            <a:endParaRPr lang="en-US" dirty="0"/>
          </a:p>
          <a:p>
            <a:pPr indent="-342900"/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indent="-342900"/>
            <a:r>
              <a:rPr lang="en-US" dirty="0" smtClean="0"/>
              <a:t>‘</a:t>
            </a:r>
            <a:r>
              <a:rPr lang="en-US" dirty="0" smtClean="0"/>
              <a:t>The ASEAN Way’: </a:t>
            </a:r>
            <a:r>
              <a:rPr lang="en-US" i="1" dirty="0" smtClean="0"/>
              <a:t>Compromise, Consultation, </a:t>
            </a:r>
            <a:r>
              <a:rPr lang="en-US" i="1" dirty="0" smtClean="0"/>
              <a:t>Consensus</a:t>
            </a:r>
            <a:endParaRPr lang="en-US" dirty="0" smtClean="0"/>
          </a:p>
          <a:p>
            <a:pPr indent="-342900"/>
            <a:r>
              <a:rPr lang="en-US" dirty="0" smtClean="0"/>
              <a:t>Connecting and communicating: transcending difference, advocating inclusivity</a:t>
            </a:r>
          </a:p>
          <a:p>
            <a:pPr indent="-342900"/>
            <a:r>
              <a:rPr lang="en-US" dirty="0" smtClean="0"/>
              <a:t>Being heard authentically</a:t>
            </a:r>
          </a:p>
          <a:p>
            <a:pPr indent="-342900"/>
            <a:r>
              <a:rPr lang="en-US" dirty="0" smtClean="0"/>
              <a:t>Responding to the upbeat</a:t>
            </a:r>
          </a:p>
          <a:p>
            <a:pPr indent="-342900"/>
            <a:endParaRPr lang="en-US" dirty="0" smtClean="0"/>
          </a:p>
          <a:p>
            <a:pPr indent="-342900"/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 descr="asean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3733" y="228601"/>
            <a:ext cx="5244042" cy="3638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556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228600"/>
            <a:ext cx="8591550" cy="4089399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Leading evolution continues now –</a:t>
            </a:r>
            <a:r>
              <a:rPr lang="en-US" b="1" dirty="0" smtClean="0">
                <a:solidFill>
                  <a:srgbClr val="FF6600"/>
                </a:solidFill>
              </a:rPr>
              <a:t/>
            </a:r>
            <a:br>
              <a:rPr lang="en-US" b="1" dirty="0" smtClean="0">
                <a:solidFill>
                  <a:srgbClr val="FF6600"/>
                </a:solidFill>
              </a:rPr>
            </a:br>
            <a:r>
              <a:rPr lang="en-US" b="1" dirty="0" smtClean="0">
                <a:solidFill>
                  <a:srgbClr val="FF6600"/>
                </a:solidFill>
              </a:rPr>
              <a:t/>
            </a:r>
            <a:br>
              <a:rPr lang="en-US" b="1" dirty="0" smtClean="0">
                <a:solidFill>
                  <a:srgbClr val="FF6600"/>
                </a:solidFill>
              </a:rPr>
            </a:br>
            <a:r>
              <a:rPr lang="en-US" b="1" dirty="0">
                <a:solidFill>
                  <a:srgbClr val="FF6600"/>
                </a:solidFill>
              </a:rPr>
              <a:t/>
            </a:r>
            <a:br>
              <a:rPr lang="en-US" b="1" dirty="0">
                <a:solidFill>
                  <a:srgbClr val="FF6600"/>
                </a:solidFill>
              </a:rPr>
            </a:br>
            <a:r>
              <a:rPr lang="en-US" b="1" dirty="0" smtClean="0">
                <a:solidFill>
                  <a:srgbClr val="FF6600"/>
                </a:solidFill>
              </a:rPr>
              <a:t>To a fruitful 2016 congress and beyond!</a:t>
            </a:r>
            <a:endParaRPr lang="en-US" b="1" dirty="0">
              <a:solidFill>
                <a:srgbClr val="FF6600"/>
              </a:solidFill>
            </a:endParaRP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76225" y="5588000"/>
            <a:ext cx="8591550" cy="641349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35478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ho">
  <a:themeElements>
    <a:clrScheme name="SOHO">
      <a:dk1>
        <a:srgbClr val="2E2224"/>
      </a:dk1>
      <a:lt1>
        <a:sysClr val="window" lastClr="FFFFFF"/>
      </a:lt1>
      <a:dk2>
        <a:srgbClr val="48231E"/>
      </a:dk2>
      <a:lt2>
        <a:srgbClr val="CBD8DD"/>
      </a:lt2>
      <a:accent1>
        <a:srgbClr val="61625E"/>
      </a:accent1>
      <a:accent2>
        <a:srgbClr val="964D2C"/>
      </a:accent2>
      <a:accent3>
        <a:srgbClr val="66553E"/>
      </a:accent3>
      <a:accent4>
        <a:srgbClr val="848058"/>
      </a:accent4>
      <a:accent5>
        <a:srgbClr val="AFA14B"/>
      </a:accent5>
      <a:accent6>
        <a:srgbClr val="AD7D4D"/>
      </a:accent6>
      <a:hlink>
        <a:srgbClr val="FFDE66"/>
      </a:hlink>
      <a:folHlink>
        <a:srgbClr val="C0AEBC"/>
      </a:folHlink>
    </a:clrScheme>
    <a:fontScheme name="SOHO">
      <a:majorFont>
        <a:latin typeface="Candara"/>
        <a:ea typeface=""/>
        <a:cs typeface=""/>
        <a:font script="Jpan" typeface="ＭＳ Ｐゴシック"/>
        <a:font script="Hang" typeface="HY견명조"/>
        <a:font script="Hans" typeface="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HO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7000"/>
                <a:satMod val="150000"/>
              </a:schemeClr>
            </a:gs>
            <a:gs pos="30000">
              <a:schemeClr val="phClr">
                <a:shade val="94000"/>
                <a:satMod val="130000"/>
              </a:schemeClr>
            </a:gs>
            <a:gs pos="45000">
              <a:schemeClr val="phClr">
                <a:shade val="100000"/>
                <a:satMod val="120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4000"/>
                <a:satMod val="130000"/>
              </a:schemeClr>
            </a:gs>
            <a:gs pos="100000">
              <a:schemeClr val="phClr">
                <a:shade val="67000"/>
                <a:satMod val="15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700000"/>
            </a:lightRig>
          </a:scene3d>
          <a:sp3d contourW="19050">
            <a:bevelT w="31750" h="38100"/>
            <a:contourClr>
              <a:schemeClr val="phClr">
                <a:shade val="15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4000"/>
                <a:satMod val="210000"/>
              </a:schemeClr>
            </a:gs>
            <a:gs pos="40000">
              <a:schemeClr val="phClr">
                <a:tint val="72000"/>
                <a:shade val="99000"/>
                <a:satMod val="200000"/>
              </a:schemeClr>
            </a:gs>
            <a:gs pos="100000">
              <a:schemeClr val="phClr">
                <a:tint val="100000"/>
                <a:shade val="30000"/>
                <a:alpha val="100000"/>
                <a:satMod val="175000"/>
                <a:lumMod val="100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86000"/>
                <a:alpha val="90000"/>
              </a:schemeClr>
              <a:schemeClr val="phClr">
                <a:shade val="49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SOHO.thmx</Template>
  <TotalTime>688</TotalTime>
  <Words>187</Words>
  <Application>Microsoft Macintosh PowerPoint</Application>
  <PresentationFormat>On-screen Show (4:3)</PresentationFormat>
  <Paragraphs>37</Paragraphs>
  <Slides>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Soho</vt:lpstr>
      <vt:lpstr>Welcome to SEADOM!  Inspiring fresh evolution</vt:lpstr>
      <vt:lpstr>Background</vt:lpstr>
      <vt:lpstr>Building a region</vt:lpstr>
      <vt:lpstr>Leading evolution continues now –   To a fruitful 2016 congress and beyond!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ISSUES of REGIONALISATION</dc:title>
  <dc:creator>Bernard Lanskey</dc:creator>
  <cp:lastModifiedBy>Bernard Lanskey</cp:lastModifiedBy>
  <cp:revision>30</cp:revision>
  <dcterms:created xsi:type="dcterms:W3CDTF">2015-09-10T21:11:54Z</dcterms:created>
  <dcterms:modified xsi:type="dcterms:W3CDTF">2016-03-24T10:39:52Z</dcterms:modified>
</cp:coreProperties>
</file>