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2" r:id="rId2"/>
  </p:sldMasterIdLst>
  <p:notesMasterIdLst>
    <p:notesMasterId r:id="rId16"/>
  </p:notesMasterIdLst>
  <p:handoutMasterIdLst>
    <p:handoutMasterId r:id="rId17"/>
  </p:handoutMasterIdLst>
  <p:sldIdLst>
    <p:sldId id="262" r:id="rId3"/>
    <p:sldId id="258" r:id="rId4"/>
    <p:sldId id="263" r:id="rId5"/>
    <p:sldId id="281" r:id="rId6"/>
    <p:sldId id="266" r:id="rId7"/>
    <p:sldId id="267" r:id="rId8"/>
    <p:sldId id="280" r:id="rId9"/>
    <p:sldId id="268" r:id="rId10"/>
    <p:sldId id="276" r:id="rId11"/>
    <p:sldId id="270" r:id="rId12"/>
    <p:sldId id="277" r:id="rId13"/>
    <p:sldId id="271" r:id="rId14"/>
    <p:sldId id="272" r:id="rId15"/>
  </p:sldIdLst>
  <p:sldSz cx="9144000" cy="6858000" type="screen4x3"/>
  <p:notesSz cx="6954838"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showGuides="1">
      <p:cViewPr>
        <p:scale>
          <a:sx n="68" d="100"/>
          <a:sy n="68" d="100"/>
        </p:scale>
        <p:origin x="-1236" y="-1020"/>
      </p:cViewPr>
      <p:guideLst>
        <p:guide orient="horz" pos="2160"/>
        <p:guide pos="2880"/>
      </p:guideLst>
    </p:cSldViewPr>
  </p:slideViewPr>
  <p:notesTextViewPr>
    <p:cViewPr>
      <p:scale>
        <a:sx n="1" d="1"/>
        <a:sy n="1" d="1"/>
      </p:scale>
      <p:origin x="0" y="0"/>
    </p:cViewPr>
  </p:notesTextViewPr>
  <p:notesViewPr>
    <p:cSldViewPr snapToGrid="0" showGuides="1">
      <p:cViewPr varScale="1">
        <p:scale>
          <a:sx n="76" d="100"/>
          <a:sy n="76" d="100"/>
        </p:scale>
        <p:origin x="1710"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7072"/>
          </a:xfrm>
          <a:prstGeom prst="rect">
            <a:avLst/>
          </a:prstGeom>
        </p:spPr>
        <p:txBody>
          <a:bodyPr vert="horz" lIns="92930" tIns="46465" rIns="92930" bIns="46465" rtlCol="0"/>
          <a:lstStyle>
            <a:lvl1pPr algn="l">
              <a:defRPr sz="1200"/>
            </a:lvl1pPr>
          </a:lstStyle>
          <a:p>
            <a:endParaRPr lang="en-US"/>
          </a:p>
        </p:txBody>
      </p:sp>
      <p:sp>
        <p:nvSpPr>
          <p:cNvPr id="3" name="Date Placeholder 2"/>
          <p:cNvSpPr>
            <a:spLocks noGrp="1"/>
          </p:cNvSpPr>
          <p:nvPr>
            <p:ph type="dt" sz="quarter" idx="1"/>
          </p:nvPr>
        </p:nvSpPr>
        <p:spPr>
          <a:xfrm>
            <a:off x="3939466" y="0"/>
            <a:ext cx="3013763" cy="467072"/>
          </a:xfrm>
          <a:prstGeom prst="rect">
            <a:avLst/>
          </a:prstGeom>
        </p:spPr>
        <p:txBody>
          <a:bodyPr vert="horz" lIns="92930" tIns="46465" rIns="92930" bIns="46465" rtlCol="0"/>
          <a:lstStyle>
            <a:lvl1pPr algn="r">
              <a:defRPr sz="1200"/>
            </a:lvl1pPr>
          </a:lstStyle>
          <a:p>
            <a:fld id="{56D91178-905E-4181-A080-73FBE2A7F10F}" type="datetimeFigureOut">
              <a:rPr lang="en-US" smtClean="0"/>
              <a:t>3/31/2016</a:t>
            </a:fld>
            <a:endParaRPr lang="en-US"/>
          </a:p>
        </p:txBody>
      </p:sp>
      <p:sp>
        <p:nvSpPr>
          <p:cNvPr id="4" name="Footer Placeholder 3"/>
          <p:cNvSpPr>
            <a:spLocks noGrp="1"/>
          </p:cNvSpPr>
          <p:nvPr>
            <p:ph type="ftr" sz="quarter" idx="2"/>
          </p:nvPr>
        </p:nvSpPr>
        <p:spPr>
          <a:xfrm>
            <a:off x="0" y="8842030"/>
            <a:ext cx="3013763" cy="467071"/>
          </a:xfrm>
          <a:prstGeom prst="rect">
            <a:avLst/>
          </a:prstGeom>
        </p:spPr>
        <p:txBody>
          <a:bodyPr vert="horz" lIns="92930" tIns="46465" rIns="92930" bIns="46465" rtlCol="0" anchor="b"/>
          <a:lstStyle>
            <a:lvl1pPr algn="l">
              <a:defRPr sz="1200"/>
            </a:lvl1pPr>
          </a:lstStyle>
          <a:p>
            <a:endParaRPr lang="en-US"/>
          </a:p>
        </p:txBody>
      </p:sp>
      <p:sp>
        <p:nvSpPr>
          <p:cNvPr id="5" name="Slide Number Placeholder 4"/>
          <p:cNvSpPr>
            <a:spLocks noGrp="1"/>
          </p:cNvSpPr>
          <p:nvPr>
            <p:ph type="sldNum" sz="quarter" idx="3"/>
          </p:nvPr>
        </p:nvSpPr>
        <p:spPr>
          <a:xfrm>
            <a:off x="3939466" y="8842030"/>
            <a:ext cx="3013763" cy="467071"/>
          </a:xfrm>
          <a:prstGeom prst="rect">
            <a:avLst/>
          </a:prstGeom>
        </p:spPr>
        <p:txBody>
          <a:bodyPr vert="horz" lIns="92930" tIns="46465" rIns="92930" bIns="46465" rtlCol="0" anchor="b"/>
          <a:lstStyle>
            <a:lvl1pPr algn="r">
              <a:defRPr sz="1200"/>
            </a:lvl1pPr>
          </a:lstStyle>
          <a:p>
            <a:fld id="{EEDC0C31-3BFD-43A2-B8EE-356E8F332F68}" type="slidenum">
              <a:rPr lang="en-US" smtClean="0"/>
              <a:t>‹#›</a:t>
            </a:fld>
            <a:endParaRPr lang="en-US"/>
          </a:p>
        </p:txBody>
      </p:sp>
    </p:spTree>
    <p:extLst>
      <p:ext uri="{BB962C8B-B14F-4D97-AF65-F5344CB8AC3E}">
        <p14:creationId xmlns:p14="http://schemas.microsoft.com/office/powerpoint/2010/main" val="18726552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7072"/>
          </a:xfrm>
          <a:prstGeom prst="rect">
            <a:avLst/>
          </a:prstGeom>
        </p:spPr>
        <p:txBody>
          <a:bodyPr vert="horz" lIns="92930" tIns="46465" rIns="92930" bIns="46465" rtlCol="0"/>
          <a:lstStyle>
            <a:lvl1pPr algn="l">
              <a:defRPr sz="1200"/>
            </a:lvl1pPr>
          </a:lstStyle>
          <a:p>
            <a:endParaRPr lang="en-US"/>
          </a:p>
        </p:txBody>
      </p:sp>
      <p:sp>
        <p:nvSpPr>
          <p:cNvPr id="3" name="Date Placeholder 2"/>
          <p:cNvSpPr>
            <a:spLocks noGrp="1"/>
          </p:cNvSpPr>
          <p:nvPr>
            <p:ph type="dt" idx="1"/>
          </p:nvPr>
        </p:nvSpPr>
        <p:spPr>
          <a:xfrm>
            <a:off x="3939466" y="0"/>
            <a:ext cx="3013763" cy="467072"/>
          </a:xfrm>
          <a:prstGeom prst="rect">
            <a:avLst/>
          </a:prstGeom>
        </p:spPr>
        <p:txBody>
          <a:bodyPr vert="horz" lIns="92930" tIns="46465" rIns="92930" bIns="46465" rtlCol="0"/>
          <a:lstStyle>
            <a:lvl1pPr algn="r">
              <a:defRPr sz="1200"/>
            </a:lvl1pPr>
          </a:lstStyle>
          <a:p>
            <a:fld id="{F3649B93-516E-447E-9C4C-C287614C6398}" type="datetimeFigureOut">
              <a:rPr lang="en-US" smtClean="0"/>
              <a:t>3/31/2016</a:t>
            </a:fld>
            <a:endParaRPr lang="en-US"/>
          </a:p>
        </p:txBody>
      </p:sp>
      <p:sp>
        <p:nvSpPr>
          <p:cNvPr id="4" name="Slide Image Placeholder 3"/>
          <p:cNvSpPr>
            <a:spLocks noGrp="1" noRot="1" noChangeAspect="1"/>
          </p:cNvSpPr>
          <p:nvPr>
            <p:ph type="sldImg" idx="2"/>
          </p:nvPr>
        </p:nvSpPr>
        <p:spPr>
          <a:xfrm>
            <a:off x="1384300" y="1163638"/>
            <a:ext cx="4186238" cy="3141662"/>
          </a:xfrm>
          <a:prstGeom prst="rect">
            <a:avLst/>
          </a:prstGeom>
          <a:noFill/>
          <a:ln w="12700">
            <a:solidFill>
              <a:prstClr val="black"/>
            </a:solidFill>
          </a:ln>
        </p:spPr>
        <p:txBody>
          <a:bodyPr vert="horz" lIns="92930" tIns="46465" rIns="92930" bIns="46465" rtlCol="0" anchor="ctr"/>
          <a:lstStyle/>
          <a:p>
            <a:endParaRPr lang="en-US"/>
          </a:p>
        </p:txBody>
      </p:sp>
      <p:sp>
        <p:nvSpPr>
          <p:cNvPr id="5" name="Notes Placeholder 4"/>
          <p:cNvSpPr>
            <a:spLocks noGrp="1"/>
          </p:cNvSpPr>
          <p:nvPr>
            <p:ph type="body" sz="quarter" idx="3"/>
          </p:nvPr>
        </p:nvSpPr>
        <p:spPr>
          <a:xfrm>
            <a:off x="695484" y="4480004"/>
            <a:ext cx="5563870" cy="3665458"/>
          </a:xfrm>
          <a:prstGeom prst="rect">
            <a:avLst/>
          </a:prstGeom>
        </p:spPr>
        <p:txBody>
          <a:bodyPr vert="horz" lIns="92930" tIns="46465" rIns="92930" bIns="4646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13763" cy="467071"/>
          </a:xfrm>
          <a:prstGeom prst="rect">
            <a:avLst/>
          </a:prstGeom>
        </p:spPr>
        <p:txBody>
          <a:bodyPr vert="horz" lIns="92930" tIns="46465" rIns="92930" bIns="46465" rtlCol="0" anchor="b"/>
          <a:lstStyle>
            <a:lvl1pPr algn="l">
              <a:defRPr sz="1200"/>
            </a:lvl1pPr>
          </a:lstStyle>
          <a:p>
            <a:endParaRPr lang="en-US"/>
          </a:p>
        </p:txBody>
      </p:sp>
      <p:sp>
        <p:nvSpPr>
          <p:cNvPr id="7" name="Slide Number Placeholder 6"/>
          <p:cNvSpPr>
            <a:spLocks noGrp="1"/>
          </p:cNvSpPr>
          <p:nvPr>
            <p:ph type="sldNum" sz="quarter" idx="5"/>
          </p:nvPr>
        </p:nvSpPr>
        <p:spPr>
          <a:xfrm>
            <a:off x="3939466" y="8842030"/>
            <a:ext cx="3013763" cy="467071"/>
          </a:xfrm>
          <a:prstGeom prst="rect">
            <a:avLst/>
          </a:prstGeom>
        </p:spPr>
        <p:txBody>
          <a:bodyPr vert="horz" lIns="92930" tIns="46465" rIns="92930" bIns="46465" rtlCol="0" anchor="b"/>
          <a:lstStyle>
            <a:lvl1pPr algn="r">
              <a:defRPr sz="1200"/>
            </a:lvl1pPr>
          </a:lstStyle>
          <a:p>
            <a:fld id="{887908AF-65BE-457F-9D87-289A548E61FF}" type="slidenum">
              <a:rPr lang="en-US" smtClean="0"/>
              <a:t>‹#›</a:t>
            </a:fld>
            <a:endParaRPr lang="en-US"/>
          </a:p>
        </p:txBody>
      </p:sp>
    </p:spTree>
    <p:extLst>
      <p:ext uri="{BB962C8B-B14F-4D97-AF65-F5344CB8AC3E}">
        <p14:creationId xmlns:p14="http://schemas.microsoft.com/office/powerpoint/2010/main" val="3372320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0" y="1041400"/>
            <a:ext cx="9144000" cy="4216400"/>
          </a:xfrm>
          <a:prstGeom prst="rect">
            <a:avLst/>
          </a:prstGeom>
          <a:solidFill>
            <a:schemeClr val="accent3">
              <a:lumMod val="20000"/>
              <a:lumOff val="80000"/>
              <a:alpha val="80000"/>
            </a:schemeClr>
          </a:solidFill>
        </p:spPr>
        <p:txBody>
          <a:bodyPr vert="horz" lIns="68580" tIns="34290" rIns="68580" bIns="34290" rtlCol="0" anchor="ctr">
            <a:normAutofit/>
          </a:bodyPr>
          <a:lstStyle/>
          <a:p>
            <a:pPr lvl="0">
              <a:spcBef>
                <a:spcPct val="0"/>
              </a:spcBef>
              <a:buNone/>
            </a:pPr>
            <a:endParaRPr lang="en-US" sz="3300" b="0" cap="none" spc="0">
              <a:ln w="0"/>
              <a:solidFill>
                <a:schemeClr val="tx2">
                  <a:lumMod val="50000"/>
                </a:schemeClr>
              </a:solidFill>
              <a:effectLst>
                <a:outerShdw blurRad="38100" dist="19050" dir="2700000" algn="tl" rotWithShape="0">
                  <a:schemeClr val="tx1">
                    <a:alpha val="40000"/>
                  </a:schemeClr>
                </a:outerShdw>
              </a:effectLst>
              <a:latin typeface="+mj-lt"/>
              <a:ea typeface="+mj-ea"/>
              <a:cs typeface="+mj-cs"/>
            </a:endParaRPr>
          </a:p>
        </p:txBody>
      </p:sp>
      <p:sp>
        <p:nvSpPr>
          <p:cNvPr id="2" name="Title 1"/>
          <p:cNvSpPr>
            <a:spLocks noGrp="1"/>
          </p:cNvSpPr>
          <p:nvPr>
            <p:ph type="ctrTitle"/>
          </p:nvPr>
        </p:nvSpPr>
        <p:spPr>
          <a:xfrm>
            <a:off x="1143000" y="1041400"/>
            <a:ext cx="6858000" cy="2387600"/>
          </a:xfrm>
          <a:noFill/>
        </p:spPr>
        <p:txBody>
          <a:bodyPr anchor="b"/>
          <a:lstStyle>
            <a:lvl1pPr algn="ctr">
              <a:defRPr sz="4500" b="0" cap="none" spc="0">
                <a:ln w="0"/>
                <a:solidFill>
                  <a:schemeClr val="tx2">
                    <a:lumMod val="50000"/>
                  </a:schemeClr>
                </a:solidFill>
                <a:effectLst>
                  <a:outerShdw blurRad="38100" dist="19050" dir="2700000" algn="tl" rotWithShape="0">
                    <a:schemeClr val="tx1">
                      <a:alpha val="40000"/>
                    </a:schemeClr>
                  </a:outerShdw>
                </a:effectLst>
              </a:defRPr>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a:noFill/>
        </p:spPr>
        <p:txBody>
          <a:bodyPr/>
          <a:lstStyle>
            <a:lvl1pPr marL="0" indent="0" algn="ctr">
              <a:buNone/>
              <a:defRPr sz="1800" b="0" cap="none" spc="0">
                <a:ln w="0"/>
                <a:solidFill>
                  <a:schemeClr val="tx1"/>
                </a:solidFill>
                <a:effectLst>
                  <a:outerShdw blurRad="38100" dist="19050" dir="2700000" algn="tl" rotWithShape="0">
                    <a:schemeClr val="tx1">
                      <a:alpha val="40000"/>
                    </a:schemeClr>
                  </a:outerShdw>
                </a:effectLs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D747B1E0-F476-4322-AA53-0018286DBC2F}" type="datetime1">
              <a:rPr lang="en-US" smtClean="0"/>
              <a:t>3/31/2016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068D91-5085-43EA-8734-9AB23AC0958B}" type="slidenum">
              <a:rPr lang="en-US" smtClean="0"/>
              <a:t>‹#›</a:t>
            </a:fld>
            <a:endParaRPr lang="en-US"/>
          </a:p>
        </p:txBody>
      </p:sp>
    </p:spTree>
    <p:extLst>
      <p:ext uri="{BB962C8B-B14F-4D97-AF65-F5344CB8AC3E}">
        <p14:creationId xmlns:p14="http://schemas.microsoft.com/office/powerpoint/2010/main" val="3446011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38E9944-B6E8-44FA-B3BC-28C8F3B97A63}" type="datetime1">
              <a:rPr lang="en-US" smtClean="0"/>
              <a:t>3/31/2016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068D91-5085-43EA-8734-9AB23AC0958B}" type="slidenum">
              <a:rPr lang="en-US" smtClean="0"/>
              <a:t>‹#›</a:t>
            </a:fld>
            <a:endParaRPr lang="en-US"/>
          </a:p>
        </p:txBody>
      </p:sp>
    </p:spTree>
    <p:extLst>
      <p:ext uri="{BB962C8B-B14F-4D97-AF65-F5344CB8AC3E}">
        <p14:creationId xmlns:p14="http://schemas.microsoft.com/office/powerpoint/2010/main" val="1430354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D6BA2A-22AB-40C3-A6FE-08AE8F5EAD50}" type="datetime1">
              <a:rPr lang="en-US" smtClean="0"/>
              <a:t>3/31/2016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068D91-5085-43EA-8734-9AB23AC0958B}" type="slidenum">
              <a:rPr lang="en-US" smtClean="0"/>
              <a:t>‹#›</a:t>
            </a:fld>
            <a:endParaRPr lang="en-US"/>
          </a:p>
        </p:txBody>
      </p:sp>
    </p:spTree>
    <p:extLst>
      <p:ext uri="{BB962C8B-B14F-4D97-AF65-F5344CB8AC3E}">
        <p14:creationId xmlns:p14="http://schemas.microsoft.com/office/powerpoint/2010/main" val="3224689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399E97-DADD-4C08-B07A-21ABC2EC9C0C}" type="datetime1">
              <a:rPr lang="en-US" smtClean="0"/>
              <a:t>3/31/2016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068D91-5085-43EA-8734-9AB23AC0958B}" type="slidenum">
              <a:rPr lang="en-US" smtClean="0"/>
              <a:t>‹#›</a:t>
            </a:fld>
            <a:endParaRPr lang="en-US"/>
          </a:p>
        </p:txBody>
      </p:sp>
    </p:spTree>
    <p:extLst>
      <p:ext uri="{BB962C8B-B14F-4D97-AF65-F5344CB8AC3E}">
        <p14:creationId xmlns:p14="http://schemas.microsoft.com/office/powerpoint/2010/main" val="1308511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62262"/>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lvl1pPr>
            <a:lvl2pPr marL="342900" indent="0">
              <a:buNone/>
              <a:defRPr sz="1500"/>
            </a:lvl2pPr>
            <a:lvl3pPr marL="685800" indent="0">
              <a:buNone/>
              <a:defRPr sz="135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a:t>Edit Master text styles</a:t>
            </a:r>
          </a:p>
        </p:txBody>
      </p:sp>
      <p:sp>
        <p:nvSpPr>
          <p:cNvPr id="4" name="Date Placeholder 3"/>
          <p:cNvSpPr>
            <a:spLocks noGrp="1"/>
          </p:cNvSpPr>
          <p:nvPr>
            <p:ph type="dt" sz="half" idx="10"/>
          </p:nvPr>
        </p:nvSpPr>
        <p:spPr/>
        <p:txBody>
          <a:bodyPr/>
          <a:lstStyle/>
          <a:p>
            <a:fld id="{79426430-5DC0-47CA-BF30-F2CEF34F1CCC}" type="datetime1">
              <a:rPr lang="en-US" smtClean="0"/>
              <a:t>3/31/2016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068D91-5085-43EA-8734-9AB23AC0958B}" type="slidenum">
              <a:rPr lang="en-US" smtClean="0"/>
              <a:t>‹#›</a:t>
            </a:fld>
            <a:endParaRPr lang="en-US"/>
          </a:p>
        </p:txBody>
      </p:sp>
    </p:spTree>
    <p:extLst>
      <p:ext uri="{BB962C8B-B14F-4D97-AF65-F5344CB8AC3E}">
        <p14:creationId xmlns:p14="http://schemas.microsoft.com/office/powerpoint/2010/main" val="2073429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762E9D0-9F88-4809-9326-E87DB6BC4685}" type="datetime1">
              <a:rPr lang="en-US" smtClean="0"/>
              <a:t>3/31/2016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068D91-5085-43EA-8734-9AB23AC0958B}" type="slidenum">
              <a:rPr lang="en-US" smtClean="0"/>
              <a:t>‹#›</a:t>
            </a:fld>
            <a:endParaRPr lang="en-US"/>
          </a:p>
        </p:txBody>
      </p:sp>
    </p:spTree>
    <p:extLst>
      <p:ext uri="{BB962C8B-B14F-4D97-AF65-F5344CB8AC3E}">
        <p14:creationId xmlns:p14="http://schemas.microsoft.com/office/powerpoint/2010/main" val="3964519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3888" y="274638"/>
            <a:ext cx="7886700" cy="1143000"/>
          </a:xfrm>
        </p:spPr>
        <p:txBody>
          <a:bodyPr/>
          <a:lstStyle/>
          <a:p>
            <a:r>
              <a:rPr lang="en-US"/>
              <a:t>Click to edit Master title style</a:t>
            </a:r>
          </a:p>
        </p:txBody>
      </p:sp>
      <p:sp>
        <p:nvSpPr>
          <p:cNvPr id="3" name="Text Placeholder 2"/>
          <p:cNvSpPr>
            <a:spLocks noGrp="1"/>
          </p:cNvSpPr>
          <p:nvPr>
            <p:ph type="body" idx="1"/>
          </p:nvPr>
        </p:nvSpPr>
        <p:spPr>
          <a:xfrm>
            <a:off x="623888" y="1489075"/>
            <a:ext cx="3867150" cy="641350"/>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3888" y="2193926"/>
            <a:ext cx="3867150" cy="3978275"/>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2248" y="1489075"/>
            <a:ext cx="3868340" cy="641350"/>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42248" y="2193926"/>
            <a:ext cx="3868340" cy="3978275"/>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6DBD937-36D5-440B-91A0-6786F6EDBFCD}" type="datetime1">
              <a:rPr lang="en-US" smtClean="0"/>
              <a:t>3/31/2016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D068D91-5085-43EA-8734-9AB23AC0958B}" type="slidenum">
              <a:rPr lang="en-US" smtClean="0"/>
              <a:t>‹#›</a:t>
            </a:fld>
            <a:endParaRPr lang="en-US"/>
          </a:p>
        </p:txBody>
      </p:sp>
    </p:spTree>
    <p:extLst>
      <p:ext uri="{BB962C8B-B14F-4D97-AF65-F5344CB8AC3E}">
        <p14:creationId xmlns:p14="http://schemas.microsoft.com/office/powerpoint/2010/main" val="1906851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1AD020A-2292-4331-AC54-713AADF8BC0C}" type="datetime1">
              <a:rPr lang="en-US" smtClean="0"/>
              <a:t>3/31/2016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D068D91-5085-43EA-8734-9AB23AC0958B}" type="slidenum">
              <a:rPr lang="en-US" smtClean="0"/>
              <a:t>‹#›</a:t>
            </a:fld>
            <a:endParaRPr lang="en-US"/>
          </a:p>
        </p:txBody>
      </p:sp>
    </p:spTree>
    <p:extLst>
      <p:ext uri="{BB962C8B-B14F-4D97-AF65-F5344CB8AC3E}">
        <p14:creationId xmlns:p14="http://schemas.microsoft.com/office/powerpoint/2010/main" val="3821067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19A559-F34C-48D0-A2A2-37B0B078BBAB}" type="datetime1">
              <a:rPr lang="en-US" smtClean="0"/>
              <a:t>3/31/2016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D068D91-5085-43EA-8734-9AB23AC0958B}" type="slidenum">
              <a:rPr lang="en-US" smtClean="0"/>
              <a:t>‹#›</a:t>
            </a:fld>
            <a:endParaRPr lang="en-US"/>
          </a:p>
        </p:txBody>
      </p:sp>
    </p:spTree>
    <p:extLst>
      <p:ext uri="{BB962C8B-B14F-4D97-AF65-F5344CB8AC3E}">
        <p14:creationId xmlns:p14="http://schemas.microsoft.com/office/powerpoint/2010/main" val="2344368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101850"/>
            <a:ext cx="2949178" cy="375920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3F9AB5B2-44EC-4F73-968D-750C1952CA62}" type="datetime1">
              <a:rPr lang="en-US" smtClean="0"/>
              <a:t>3/31/2016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068D91-5085-43EA-8734-9AB23AC0958B}" type="slidenum">
              <a:rPr lang="en-US" smtClean="0"/>
              <a:t>‹#›</a:t>
            </a:fld>
            <a:endParaRPr lang="en-US"/>
          </a:p>
        </p:txBody>
      </p:sp>
    </p:spTree>
    <p:extLst>
      <p:ext uri="{BB962C8B-B14F-4D97-AF65-F5344CB8AC3E}">
        <p14:creationId xmlns:p14="http://schemas.microsoft.com/office/powerpoint/2010/main" val="2406032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629841" y="2101850"/>
            <a:ext cx="2949178" cy="375920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0F3D9984-D554-4F72-BAB6-CB2CCA8D58F4}" type="datetime1">
              <a:rPr lang="en-US" smtClean="0"/>
              <a:t>3/31/2016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068D91-5085-43EA-8734-9AB23AC0958B}" type="slidenum">
              <a:rPr lang="en-US" smtClean="0"/>
              <a:t>‹#›</a:t>
            </a:fld>
            <a:endParaRPr lang="en-US"/>
          </a:p>
        </p:txBody>
      </p:sp>
    </p:spTree>
    <p:extLst>
      <p:ext uri="{BB962C8B-B14F-4D97-AF65-F5344CB8AC3E}">
        <p14:creationId xmlns:p14="http://schemas.microsoft.com/office/powerpoint/2010/main" val="436561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a:solidFill>
            <a:schemeClr val="accent3">
              <a:lumMod val="20000"/>
              <a:lumOff val="80000"/>
              <a:alpha val="80000"/>
            </a:schemeClr>
          </a:solidFill>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a:solidFill>
            <a:schemeClr val="accent3">
              <a:lumMod val="20000"/>
              <a:lumOff val="80000"/>
              <a:alpha val="80000"/>
            </a:schemeClr>
          </a:solidFill>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457450" cy="365125"/>
          </a:xfrm>
          <a:prstGeom prst="rect">
            <a:avLst/>
          </a:prstGeom>
        </p:spPr>
        <p:txBody>
          <a:bodyPr vert="horz" lIns="91440" tIns="45720" rIns="91440" bIns="45720" rtlCol="0" anchor="ctr"/>
          <a:lstStyle>
            <a:lvl1pPr algn="l">
              <a:defRPr sz="900">
                <a:solidFill>
                  <a:schemeClr val="tx1"/>
                </a:solidFill>
              </a:defRPr>
            </a:lvl1pPr>
          </a:lstStyle>
          <a:p>
            <a:fld id="{ABCC73E2-E386-4A38-B838-238D9BA645F8}" type="datetime1">
              <a:rPr lang="en-US" smtClean="0"/>
              <a:t>3/31/2016</a:t>
            </a:fld>
            <a:endParaRPr lang="en-US"/>
          </a:p>
        </p:txBody>
      </p:sp>
      <p:sp>
        <p:nvSpPr>
          <p:cNvPr id="5" name="Footer Placeholder 4"/>
          <p:cNvSpPr>
            <a:spLocks noGrp="1"/>
          </p:cNvSpPr>
          <p:nvPr>
            <p:ph type="ftr" sz="quarter" idx="3"/>
          </p:nvPr>
        </p:nvSpPr>
        <p:spPr>
          <a:xfrm>
            <a:off x="3486150" y="6356351"/>
            <a:ext cx="2171700" cy="365125"/>
          </a:xfrm>
          <a:prstGeom prst="rect">
            <a:avLst/>
          </a:prstGeom>
        </p:spPr>
        <p:txBody>
          <a:bodyPr vert="horz" lIns="91440" tIns="45720" rIns="91440" bIns="45720" rtlCol="0" anchor="ctr"/>
          <a:lstStyle>
            <a:lvl1pPr algn="ctr">
              <a:defRPr sz="900">
                <a:solidFill>
                  <a:schemeClr val="tx1"/>
                </a:solidFill>
              </a:defRPr>
            </a:lvl1pPr>
          </a:lstStyle>
          <a:p>
            <a:endParaRPr lang="en-US"/>
          </a:p>
        </p:txBody>
      </p:sp>
      <p:sp>
        <p:nvSpPr>
          <p:cNvPr id="6" name="Slide Number Placeholder 5"/>
          <p:cNvSpPr>
            <a:spLocks noGrp="1"/>
          </p:cNvSpPr>
          <p:nvPr>
            <p:ph type="sldNum" sz="quarter" idx="4"/>
          </p:nvPr>
        </p:nvSpPr>
        <p:spPr>
          <a:xfrm>
            <a:off x="6057900" y="6356351"/>
            <a:ext cx="2457450" cy="365125"/>
          </a:xfrm>
          <a:prstGeom prst="rect">
            <a:avLst/>
          </a:prstGeom>
        </p:spPr>
        <p:txBody>
          <a:bodyPr vert="horz" lIns="91440" tIns="45720" rIns="91440" bIns="45720" rtlCol="0" anchor="ctr"/>
          <a:lstStyle>
            <a:lvl1pPr algn="r">
              <a:defRPr sz="900">
                <a:solidFill>
                  <a:schemeClr val="tx1"/>
                </a:solidFill>
              </a:defRPr>
            </a:lvl1pPr>
          </a:lstStyle>
          <a:p>
            <a:fld id="{FD068D91-5085-43EA-8734-9AB23AC0958B}" type="slidenum">
              <a:rPr lang="en-US" smtClean="0"/>
              <a:pPr/>
              <a:t>‹#›</a:t>
            </a:fld>
            <a:endParaRPr lang="en-US"/>
          </a:p>
        </p:txBody>
      </p:sp>
    </p:spTree>
    <p:extLst>
      <p:ext uri="{BB962C8B-B14F-4D97-AF65-F5344CB8AC3E}">
        <p14:creationId xmlns:p14="http://schemas.microsoft.com/office/powerpoint/2010/main" val="257745660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685800" rtl="0" eaLnBrk="1" latinLnBrk="0" hangingPunct="1">
        <a:spcBef>
          <a:spcPct val="0"/>
        </a:spcBef>
        <a:buNone/>
        <a:defRPr sz="3300" b="0" kern="1200" cap="none" spc="0">
          <a:ln w="0"/>
          <a:solidFill>
            <a:schemeClr val="tx2">
              <a:lumMod val="50000"/>
            </a:schemeClr>
          </a:solidFill>
          <a:effectLst>
            <a:outerShdw blurRad="38100" dist="19050" dir="2700000" algn="tl" rotWithShape="0">
              <a:schemeClr val="tx1">
                <a:alpha val="40000"/>
              </a:schemeClr>
            </a:outerShdw>
          </a:effectLst>
          <a:latin typeface="+mj-lt"/>
          <a:ea typeface="+mj-ea"/>
          <a:cs typeface="+mj-cs"/>
        </a:defRPr>
      </a:lvl1pPr>
    </p:titleStyle>
    <p:bodyStyle>
      <a:lvl1pPr marL="171450" indent="-171450" algn="l" defTabSz="685800" rtl="0" eaLnBrk="1" latinLnBrk="0" hangingPunct="1">
        <a:lnSpc>
          <a:spcPct val="90000"/>
        </a:lnSpc>
        <a:spcBef>
          <a:spcPct val="30000"/>
        </a:spcBef>
        <a:buClr>
          <a:schemeClr val="tx2"/>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ct val="30000"/>
        </a:spcBef>
        <a:buClr>
          <a:schemeClr val="tx2"/>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ct val="30000"/>
        </a:spcBef>
        <a:buClr>
          <a:schemeClr val="tx2"/>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ct val="30000"/>
        </a:spcBef>
        <a:buClr>
          <a:schemeClr val="tx2"/>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ct val="30000"/>
        </a:spcBef>
        <a:buClr>
          <a:schemeClr val="tx2"/>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ct val="30000"/>
        </a:spcBef>
        <a:buClr>
          <a:schemeClr val="tx2"/>
        </a:buClr>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ct val="30000"/>
        </a:spcBef>
        <a:buClr>
          <a:schemeClr val="tx2"/>
        </a:buClr>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ct val="30000"/>
        </a:spcBef>
        <a:buClr>
          <a:schemeClr val="tx2"/>
        </a:buClr>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ct val="30000"/>
        </a:spcBef>
        <a:buClr>
          <a:schemeClr val="tx2"/>
        </a:buClr>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2815108"/>
            <a:ext cx="9144001" cy="3610861"/>
          </a:xfrm>
        </p:spPr>
        <p:txBody>
          <a:bodyPr>
            <a:normAutofit fontScale="92500" lnSpcReduction="10000"/>
          </a:bodyPr>
          <a:lstStyle/>
          <a:p>
            <a:pPr marL="0" indent="0" algn="ctr">
              <a:buNone/>
            </a:pPr>
            <a:endParaRPr lang="en-MY" sz="4800" dirty="0"/>
          </a:p>
          <a:p>
            <a:pPr marL="0" indent="0" algn="ctr">
              <a:buNone/>
            </a:pPr>
            <a:r>
              <a:rPr lang="en-MY" sz="3900" b="1" dirty="0" smtClean="0">
                <a:latin typeface="Apple Chancery"/>
                <a:cs typeface="Apple Chancery"/>
              </a:rPr>
              <a:t>A Proposed Assessment Model of </a:t>
            </a:r>
          </a:p>
          <a:p>
            <a:pPr marL="0" indent="0" algn="ctr">
              <a:buNone/>
            </a:pPr>
            <a:r>
              <a:rPr lang="en-MY" sz="3900" b="1" dirty="0" smtClean="0">
                <a:latin typeface="Apple Chancery"/>
                <a:cs typeface="Apple Chancery"/>
              </a:rPr>
              <a:t>Malay Traditional Music</a:t>
            </a:r>
          </a:p>
          <a:p>
            <a:pPr marL="0" indent="0" algn="ctr">
              <a:buNone/>
            </a:pPr>
            <a:endParaRPr lang="en-MY" sz="4800" dirty="0">
              <a:latin typeface="Apple Chancery"/>
              <a:cs typeface="Apple Chancery"/>
            </a:endParaRPr>
          </a:p>
          <a:p>
            <a:pPr marL="0" indent="0" algn="r">
              <a:buNone/>
            </a:pPr>
            <a:r>
              <a:rPr lang="en-MY" sz="3000" b="1" i="1" dirty="0" err="1" smtClean="0">
                <a:latin typeface="Book Antiqua" pitchFamily="18" charset="0"/>
              </a:rPr>
              <a:t>Shahanum</a:t>
            </a:r>
            <a:r>
              <a:rPr lang="en-MY" sz="3000" b="1" i="1" dirty="0" smtClean="0">
                <a:latin typeface="Book Antiqua" pitchFamily="18" charset="0"/>
              </a:rPr>
              <a:t> Md. Shah &amp; </a:t>
            </a:r>
            <a:r>
              <a:rPr lang="en-MY" sz="3000" b="1" i="1" dirty="0" err="1" smtClean="0">
                <a:latin typeface="Book Antiqua" pitchFamily="18" charset="0"/>
              </a:rPr>
              <a:t>Zaharul</a:t>
            </a:r>
            <a:r>
              <a:rPr lang="en-MY" sz="3000" b="1" i="1" dirty="0" smtClean="0">
                <a:latin typeface="Book Antiqua" pitchFamily="18" charset="0"/>
              </a:rPr>
              <a:t> </a:t>
            </a:r>
            <a:r>
              <a:rPr lang="en-MY" sz="3000" b="1" i="1" dirty="0" err="1" smtClean="0">
                <a:latin typeface="Book Antiqua" pitchFamily="18" charset="0"/>
              </a:rPr>
              <a:t>Lailiddin</a:t>
            </a:r>
            <a:r>
              <a:rPr lang="en-MY" sz="3000" b="1" i="1" dirty="0" smtClean="0">
                <a:latin typeface="Book Antiqua" pitchFamily="18" charset="0"/>
              </a:rPr>
              <a:t> </a:t>
            </a:r>
            <a:r>
              <a:rPr lang="en-MY" sz="3000" b="1" i="1" dirty="0" err="1" smtClean="0">
                <a:latin typeface="Book Antiqua" pitchFamily="18" charset="0"/>
              </a:rPr>
              <a:t>Saidon</a:t>
            </a:r>
            <a:endParaRPr lang="en-MY" sz="3000" b="1" i="1" dirty="0" smtClean="0">
              <a:latin typeface="Book Antiqua" pitchFamily="18" charset="0"/>
            </a:endParaRPr>
          </a:p>
          <a:p>
            <a:pPr marL="0" indent="0" algn="r">
              <a:buNone/>
            </a:pPr>
            <a:r>
              <a:rPr lang="en-MY" sz="2200" dirty="0" smtClean="0"/>
              <a:t>26</a:t>
            </a:r>
            <a:r>
              <a:rPr lang="en-MY" sz="2200" baseline="30000" dirty="0" smtClean="0"/>
              <a:t>th</a:t>
            </a:r>
            <a:r>
              <a:rPr lang="en-MY" sz="2200" dirty="0" smtClean="0"/>
              <a:t> March 2016</a:t>
            </a:r>
            <a:endParaRPr lang="en-MY" sz="2200" dirty="0"/>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5946" y="465690"/>
            <a:ext cx="6858000" cy="2000250"/>
          </a:xfrm>
          <a:prstGeom prst="rect">
            <a:avLst/>
          </a:prstGeom>
        </p:spPr>
      </p:pic>
    </p:spTree>
    <p:extLst>
      <p:ext uri="{BB962C8B-B14F-4D97-AF65-F5344CB8AC3E}">
        <p14:creationId xmlns:p14="http://schemas.microsoft.com/office/powerpoint/2010/main" val="4246464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atin typeface="Lucida Handwriting" pitchFamily="66" charset="0"/>
                <a:cs typeface="Apple Chancery"/>
              </a:rPr>
              <a:t>Conclusion</a:t>
            </a:r>
            <a:endParaRPr lang="en-US" sz="3600" b="1" dirty="0">
              <a:latin typeface="Lucida Handwriting" pitchFamily="66" charset="0"/>
              <a:cs typeface="Apple Chancery"/>
            </a:endParaRPr>
          </a:p>
        </p:txBody>
      </p:sp>
      <p:sp>
        <p:nvSpPr>
          <p:cNvPr id="3" name="Content Placeholder 2"/>
          <p:cNvSpPr>
            <a:spLocks noGrp="1"/>
          </p:cNvSpPr>
          <p:nvPr>
            <p:ph idx="1"/>
          </p:nvPr>
        </p:nvSpPr>
        <p:spPr/>
        <p:txBody>
          <a:bodyPr>
            <a:normAutofit/>
          </a:bodyPr>
          <a:lstStyle/>
          <a:p>
            <a:r>
              <a:rPr lang="en-MY" dirty="0"/>
              <a:t>Like other traditional forms of music, Malay music </a:t>
            </a:r>
            <a:r>
              <a:rPr lang="ms-MY" dirty="0"/>
              <a:t>tradition encompasses a different philosophy and practice from the western music paradigm</a:t>
            </a:r>
            <a:r>
              <a:rPr lang="en-MY" dirty="0"/>
              <a:t>. </a:t>
            </a:r>
            <a:endParaRPr lang="en-MY" dirty="0" smtClean="0"/>
          </a:p>
          <a:p>
            <a:r>
              <a:rPr lang="en-MY" dirty="0" smtClean="0"/>
              <a:t>Overlooking </a:t>
            </a:r>
            <a:r>
              <a:rPr lang="en-MY" dirty="0"/>
              <a:t>the distinctiveness of the local music tradition will bring implications to the process of teaching, learning and assessment which may include distorting the understanding of the cultural meaning of the music itself. </a:t>
            </a:r>
            <a:endParaRPr lang="en-MY" dirty="0" smtClean="0"/>
          </a:p>
          <a:p>
            <a:r>
              <a:rPr lang="en-MY" dirty="0" smtClean="0"/>
              <a:t>Hence</a:t>
            </a:r>
            <a:r>
              <a:rPr lang="en-MY" dirty="0"/>
              <a:t>, t</a:t>
            </a:r>
            <a:r>
              <a:rPr lang="ms-MY" dirty="0"/>
              <a:t>he nature of each music genre and the cultural context of its performance practice, teaching and learning process including its assessment method need to be taken into account when formulating a structured assessment and certification system. </a:t>
            </a:r>
            <a:endParaRPr lang="en-US" dirty="0"/>
          </a:p>
          <a:p>
            <a:endParaRPr lang="en-US" dirty="0"/>
          </a:p>
        </p:txBody>
      </p:sp>
    </p:spTree>
    <p:extLst>
      <p:ext uri="{BB962C8B-B14F-4D97-AF65-F5344CB8AC3E}">
        <p14:creationId xmlns:p14="http://schemas.microsoft.com/office/powerpoint/2010/main" val="3646915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atin typeface="Lucida Handwriting" pitchFamily="66" charset="0"/>
                <a:cs typeface="Apple Chancery"/>
              </a:rPr>
              <a:t>Conclusion</a:t>
            </a:r>
            <a:endParaRPr lang="en-US" sz="3600" b="1" dirty="0">
              <a:latin typeface="Lucida Handwriting" pitchFamily="66" charset="0"/>
              <a:cs typeface="Apple Chancery"/>
            </a:endParaRPr>
          </a:p>
        </p:txBody>
      </p:sp>
      <p:sp>
        <p:nvSpPr>
          <p:cNvPr id="3" name="Content Placeholder 2"/>
          <p:cNvSpPr>
            <a:spLocks noGrp="1"/>
          </p:cNvSpPr>
          <p:nvPr>
            <p:ph idx="1"/>
          </p:nvPr>
        </p:nvSpPr>
        <p:spPr/>
        <p:txBody>
          <a:bodyPr/>
          <a:lstStyle/>
          <a:p>
            <a:r>
              <a:rPr lang="en-MY" dirty="0"/>
              <a:t>The establishment of an assessment and certification system based on international graded music examination systems for local traditional music is crucial for the future survival of Malaysian musical heritage. </a:t>
            </a:r>
            <a:endParaRPr lang="en-MY" dirty="0" smtClean="0"/>
          </a:p>
          <a:p>
            <a:r>
              <a:rPr lang="en-MY" dirty="0" smtClean="0"/>
              <a:t>However</a:t>
            </a:r>
            <a:r>
              <a:rPr lang="en-MY" dirty="0"/>
              <a:t>, the effort towards the establishment of a system and standard is evidently quite challenging. Issues like authenticity and cultural imperialism need to be taken into considerations and addressed appropriately in order to ensure acceptance and success of the assessment and certification system to be developed. </a:t>
            </a:r>
            <a:endParaRPr lang="en-US" dirty="0"/>
          </a:p>
          <a:p>
            <a:endParaRPr lang="en-US" dirty="0"/>
          </a:p>
        </p:txBody>
      </p:sp>
    </p:spTree>
    <p:extLst>
      <p:ext uri="{BB962C8B-B14F-4D97-AF65-F5344CB8AC3E}">
        <p14:creationId xmlns:p14="http://schemas.microsoft.com/office/powerpoint/2010/main" val="1797169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lgn="ctr">
              <a:buNone/>
            </a:pPr>
            <a:endParaRPr lang="en-US" sz="4800" dirty="0">
              <a:latin typeface="Lucida Handwriting" pitchFamily="66" charset="0"/>
            </a:endParaRPr>
          </a:p>
          <a:p>
            <a:pPr marL="0" indent="0" algn="ctr">
              <a:buNone/>
            </a:pPr>
            <a:r>
              <a:rPr lang="en-US" sz="5400" b="1" dirty="0" smtClean="0">
                <a:latin typeface="Lucida Handwriting" pitchFamily="66" charset="0"/>
                <a:cs typeface="Lucida Calligraphy"/>
              </a:rPr>
              <a:t>Comments </a:t>
            </a:r>
          </a:p>
          <a:p>
            <a:pPr marL="0" indent="0" algn="ctr">
              <a:buNone/>
            </a:pPr>
            <a:r>
              <a:rPr lang="en-US" sz="5400" b="1" dirty="0" smtClean="0">
                <a:latin typeface="Lucida Handwriting" pitchFamily="66" charset="0"/>
                <a:cs typeface="Lucida Calligraphy"/>
              </a:rPr>
              <a:t>or </a:t>
            </a:r>
          </a:p>
          <a:p>
            <a:pPr marL="0" indent="0" algn="ctr">
              <a:buNone/>
            </a:pPr>
            <a:r>
              <a:rPr lang="en-US" sz="5400" b="1" dirty="0" smtClean="0">
                <a:latin typeface="Lucida Handwriting" pitchFamily="66" charset="0"/>
                <a:cs typeface="Lucida Calligraphy"/>
              </a:rPr>
              <a:t>Questions?</a:t>
            </a:r>
            <a:endParaRPr lang="en-US" sz="5400" b="1" dirty="0">
              <a:latin typeface="Lucida Handwriting" pitchFamily="66" charset="0"/>
              <a:cs typeface="Lucida Calligraphy"/>
            </a:endParaRPr>
          </a:p>
        </p:txBody>
      </p:sp>
    </p:spTree>
    <p:extLst>
      <p:ext uri="{BB962C8B-B14F-4D97-AF65-F5344CB8AC3E}">
        <p14:creationId xmlns:p14="http://schemas.microsoft.com/office/powerpoint/2010/main" val="709164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lgn="ctr">
              <a:buNone/>
            </a:pPr>
            <a:endParaRPr lang="en-US" sz="4800" dirty="0">
              <a:latin typeface="Lucida Handwriting" pitchFamily="66" charset="0"/>
            </a:endParaRPr>
          </a:p>
          <a:p>
            <a:pPr marL="0" indent="0" algn="ctr">
              <a:buNone/>
            </a:pPr>
            <a:r>
              <a:rPr lang="en-US" sz="5400" b="1" dirty="0" smtClean="0">
                <a:latin typeface="Lucida Handwriting" pitchFamily="66" charset="0"/>
                <a:cs typeface="Lucida Calligraphy"/>
              </a:rPr>
              <a:t>Thank you!</a:t>
            </a:r>
            <a:endParaRPr lang="en-US" sz="5400" b="1" dirty="0">
              <a:latin typeface="Lucida Handwriting" pitchFamily="66" charset="0"/>
              <a:cs typeface="Lucida Calligraphy"/>
            </a:endParaRPr>
          </a:p>
        </p:txBody>
      </p:sp>
    </p:spTree>
    <p:extLst>
      <p:ext uri="{BB962C8B-B14F-4D97-AF65-F5344CB8AC3E}">
        <p14:creationId xmlns:p14="http://schemas.microsoft.com/office/powerpoint/2010/main" val="4226958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p:txBody>
          <a:bodyPr>
            <a:normAutofit/>
          </a:bodyPr>
          <a:lstStyle/>
          <a:p>
            <a:r>
              <a:rPr lang="en-US" sz="2400" dirty="0"/>
              <a:t>The model is an outcome of a research project undertaken to investigate a structured approach to assess the musical attainment of local traditional </a:t>
            </a:r>
            <a:r>
              <a:rPr lang="en-US" sz="2400" dirty="0" smtClean="0"/>
              <a:t>music practitioners</a:t>
            </a:r>
            <a:r>
              <a:rPr lang="en-US" sz="2400" dirty="0"/>
              <a:t>.</a:t>
            </a:r>
          </a:p>
          <a:p>
            <a:r>
              <a:rPr lang="en-US" sz="2400" dirty="0"/>
              <a:t>Issues and considerations to be taken into account</a:t>
            </a:r>
            <a:r>
              <a:rPr lang="en-US" sz="2400" dirty="0" smtClean="0"/>
              <a:t>.</a:t>
            </a:r>
          </a:p>
          <a:p>
            <a:pPr lvl="0"/>
            <a:r>
              <a:rPr lang="en-US" sz="2400" dirty="0" smtClean="0"/>
              <a:t>Numerous examination boards are found for western classical and popular music </a:t>
            </a:r>
          </a:p>
          <a:p>
            <a:pPr lvl="0"/>
            <a:r>
              <a:rPr lang="en-US" sz="2400" dirty="0" smtClean="0"/>
              <a:t>Music examination boards for traditional music genres are fewer in comparison (e.g. Indian, Chinese, Scottish, Irish).</a:t>
            </a:r>
          </a:p>
        </p:txBody>
      </p:sp>
      <p:sp>
        <p:nvSpPr>
          <p:cNvPr id="13" name="Title 12"/>
          <p:cNvSpPr>
            <a:spLocks noGrp="1"/>
          </p:cNvSpPr>
          <p:nvPr>
            <p:ph type="title"/>
          </p:nvPr>
        </p:nvSpPr>
        <p:spPr/>
        <p:txBody>
          <a:bodyPr>
            <a:normAutofit/>
          </a:bodyPr>
          <a:lstStyle/>
          <a:p>
            <a:r>
              <a:rPr lang="en-US" sz="3600" b="1" dirty="0" smtClean="0">
                <a:latin typeface="Lucida Handwriting" pitchFamily="66" charset="0"/>
                <a:cs typeface="Apple Chancery"/>
              </a:rPr>
              <a:t>Introduction</a:t>
            </a:r>
            <a:endParaRPr lang="en-US" sz="3600" b="1" dirty="0">
              <a:latin typeface="Lucida Handwriting" pitchFamily="66" charset="0"/>
              <a:cs typeface="Apple Chancery"/>
            </a:endParaRPr>
          </a:p>
        </p:txBody>
      </p:sp>
    </p:spTree>
    <p:extLst>
      <p:ext uri="{BB962C8B-B14F-4D97-AF65-F5344CB8AC3E}">
        <p14:creationId xmlns:p14="http://schemas.microsoft.com/office/powerpoint/2010/main" val="499496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Varying standards of musical attainments in Malaysia due to the lack of professional boards that oversees and governs the national standards in music education.</a:t>
            </a:r>
          </a:p>
          <a:p>
            <a:r>
              <a:rPr lang="en-US" dirty="0" smtClean="0"/>
              <a:t>Diverse musical practices exist but without a structured program of training and assessment which is accepted academically.</a:t>
            </a:r>
          </a:p>
          <a:p>
            <a:r>
              <a:rPr lang="en-US" dirty="0" smtClean="0"/>
              <a:t>There is no mechanism for assessing musical attainment for the local music traditions of Malaysia.</a:t>
            </a:r>
          </a:p>
          <a:p>
            <a:r>
              <a:rPr lang="en-US" dirty="0" smtClean="0"/>
              <a:t>A structured system of assessing and awarding certification based on levels of achievement in local music traditions can provide a platform for musicians involved in the local music traditions.</a:t>
            </a:r>
          </a:p>
          <a:p>
            <a:endParaRPr lang="en-US" dirty="0"/>
          </a:p>
        </p:txBody>
      </p:sp>
    </p:spTree>
    <p:extLst>
      <p:ext uri="{BB962C8B-B14F-4D97-AF65-F5344CB8AC3E}">
        <p14:creationId xmlns:p14="http://schemas.microsoft.com/office/powerpoint/2010/main" val="3350170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4582" y="224449"/>
            <a:ext cx="7886700" cy="1325563"/>
          </a:xfrm>
        </p:spPr>
        <p:txBody>
          <a:bodyPr>
            <a:normAutofit fontScale="90000"/>
          </a:bodyPr>
          <a:lstStyle/>
          <a:p>
            <a:r>
              <a:rPr lang="en-US" b="1" dirty="0">
                <a:effectLst/>
                <a:latin typeface="Lucida Handwriting" pitchFamily="66" charset="0"/>
                <a:cs typeface="Apple Chancery"/>
              </a:rPr>
              <a:t>Model for Assessing Performance of Malay Traditional Music</a:t>
            </a:r>
            <a:br>
              <a:rPr lang="en-US" b="1" dirty="0">
                <a:effectLst/>
                <a:latin typeface="Lucida Handwriting" pitchFamily="66" charset="0"/>
                <a:cs typeface="Apple Chancery"/>
              </a:rPr>
            </a:br>
            <a:endParaRPr lang="en-US" dirty="0">
              <a:latin typeface="Lucida Handwriting" pitchFamily="66" charset="0"/>
            </a:endParaRPr>
          </a:p>
        </p:txBody>
      </p:sp>
      <p:pic>
        <p:nvPicPr>
          <p:cNvPr id="1029" name="Picture 5"/>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702191" y="1505242"/>
            <a:ext cx="5570806" cy="5064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8656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atin typeface="Lucida Handwriting" pitchFamily="66" charset="0"/>
                <a:cs typeface="Apple Chancery"/>
              </a:rPr>
              <a:t>Model of Assessment</a:t>
            </a:r>
            <a:endParaRPr lang="en-US" sz="3600" b="1" dirty="0">
              <a:latin typeface="Lucida Handwriting" pitchFamily="66" charset="0"/>
              <a:cs typeface="Apple Chancery"/>
            </a:endParaRPr>
          </a:p>
        </p:txBody>
      </p:sp>
      <p:sp>
        <p:nvSpPr>
          <p:cNvPr id="3" name="Content Placeholder 2"/>
          <p:cNvSpPr>
            <a:spLocks noGrp="1"/>
          </p:cNvSpPr>
          <p:nvPr>
            <p:ph idx="1"/>
          </p:nvPr>
        </p:nvSpPr>
        <p:spPr/>
        <p:txBody>
          <a:bodyPr>
            <a:normAutofit/>
          </a:bodyPr>
          <a:lstStyle/>
          <a:p>
            <a:r>
              <a:rPr lang="en-US" sz="2400" dirty="0" smtClean="0"/>
              <a:t>Data collection: interviews and observations in Malaysia and Indonesia</a:t>
            </a:r>
          </a:p>
          <a:p>
            <a:r>
              <a:rPr lang="en-US" sz="2400" dirty="0"/>
              <a:t>The proposed model includes the assessment of the cognitive, psychomotor and affective domains.</a:t>
            </a:r>
          </a:p>
          <a:p>
            <a:r>
              <a:rPr lang="en-US" sz="2400" dirty="0"/>
              <a:t>Comprises both the practical and theoretical aspects</a:t>
            </a:r>
            <a:r>
              <a:rPr lang="en-US" sz="2400" dirty="0" smtClean="0"/>
              <a:t>.</a:t>
            </a:r>
          </a:p>
          <a:p>
            <a:r>
              <a:rPr lang="en-US" sz="2400" dirty="0" smtClean="0"/>
              <a:t>The </a:t>
            </a:r>
            <a:r>
              <a:rPr lang="en-US" sz="2400" dirty="0"/>
              <a:t>practical aspect relates to aspects assessed during the performance part of the exam and is further subdivided into two components which are musical and non-musical factors. </a:t>
            </a:r>
            <a:r>
              <a:rPr lang="en-US" sz="2400" dirty="0" smtClean="0"/>
              <a:t>The musical factor includes the technical dimension and musical dimension. </a:t>
            </a:r>
          </a:p>
          <a:p>
            <a:endParaRPr lang="en-US" dirty="0" smtClean="0"/>
          </a:p>
          <a:p>
            <a:endParaRPr lang="en-US" dirty="0"/>
          </a:p>
        </p:txBody>
      </p:sp>
    </p:spTree>
    <p:extLst>
      <p:ext uri="{BB962C8B-B14F-4D97-AF65-F5344CB8AC3E}">
        <p14:creationId xmlns:p14="http://schemas.microsoft.com/office/powerpoint/2010/main" val="7458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atin typeface="Lucida Handwriting" pitchFamily="66" charset="0"/>
                <a:cs typeface="Apple Chancery"/>
              </a:rPr>
              <a:t>Practical Aspect: Musical Factor</a:t>
            </a:r>
            <a:endParaRPr lang="en-US" sz="3600" b="1" dirty="0">
              <a:latin typeface="Lucida Handwriting" pitchFamily="66" charset="0"/>
              <a:cs typeface="Apple Chancery"/>
            </a:endParaRPr>
          </a:p>
        </p:txBody>
      </p:sp>
      <p:sp>
        <p:nvSpPr>
          <p:cNvPr id="3" name="Content Placeholder 2"/>
          <p:cNvSpPr>
            <a:spLocks noGrp="1"/>
          </p:cNvSpPr>
          <p:nvPr>
            <p:ph idx="1"/>
          </p:nvPr>
        </p:nvSpPr>
        <p:spPr/>
        <p:txBody>
          <a:bodyPr>
            <a:normAutofit/>
          </a:bodyPr>
          <a:lstStyle/>
          <a:p>
            <a:pPr marL="0" indent="0">
              <a:buNone/>
            </a:pPr>
            <a:r>
              <a:rPr lang="en-MY" dirty="0"/>
              <a:t>I</a:t>
            </a:r>
            <a:r>
              <a:rPr lang="en-MY" dirty="0" smtClean="0"/>
              <a:t>ncludes the:</a:t>
            </a:r>
          </a:p>
          <a:p>
            <a:pPr marL="457200" indent="-457200">
              <a:buAutoNum type="arabicPeriod"/>
            </a:pPr>
            <a:r>
              <a:rPr lang="en-MY" b="1" dirty="0" smtClean="0"/>
              <a:t>Technical dimension </a:t>
            </a:r>
            <a:r>
              <a:rPr lang="en-MY" dirty="0" smtClean="0"/>
              <a:t>-</a:t>
            </a:r>
            <a:r>
              <a:rPr lang="en-MY" b="1" dirty="0" smtClean="0"/>
              <a:t> </a:t>
            </a:r>
            <a:r>
              <a:rPr lang="en-MY" dirty="0" smtClean="0"/>
              <a:t>refers </a:t>
            </a:r>
            <a:r>
              <a:rPr lang="en-MY" dirty="0"/>
              <a:t>to technical competence on an instrument in terms of tone production, intonation and the ability to perform a range of techniques with control and fluency; and the accuracy of musical elements, which involves the accuracy of pitch, rhythm, tempo, articulation, and text articulation. </a:t>
            </a:r>
            <a:endParaRPr lang="en-MY" dirty="0" smtClean="0"/>
          </a:p>
          <a:p>
            <a:pPr marL="457200" indent="-457200">
              <a:buAutoNum type="arabicPeriod"/>
            </a:pPr>
            <a:r>
              <a:rPr lang="en-MY" b="1" dirty="0" smtClean="0"/>
              <a:t>The </a:t>
            </a:r>
            <a:r>
              <a:rPr lang="en-MY" b="1" dirty="0"/>
              <a:t>musical </a:t>
            </a:r>
            <a:r>
              <a:rPr lang="en-MY" b="1" dirty="0" smtClean="0"/>
              <a:t>dimension </a:t>
            </a:r>
            <a:r>
              <a:rPr lang="en-MY" dirty="0" smtClean="0"/>
              <a:t>- refers </a:t>
            </a:r>
            <a:r>
              <a:rPr lang="en-MY" dirty="0"/>
              <a:t>to the understanding of musical, stylistic and expressive issues. This involves musical awareness and interpretative understanding of the music performed including aspects such as phrasing, dynamics, and ensemble awareness. </a:t>
            </a:r>
            <a:endParaRPr lang="en-US" dirty="0"/>
          </a:p>
        </p:txBody>
      </p:sp>
    </p:spTree>
    <p:extLst>
      <p:ext uri="{BB962C8B-B14F-4D97-AF65-F5344CB8AC3E}">
        <p14:creationId xmlns:p14="http://schemas.microsoft.com/office/powerpoint/2010/main" val="933572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Lucida Handwriting" pitchFamily="66" charset="0"/>
                <a:cs typeface="Apple Chancery"/>
              </a:rPr>
              <a:t>Musical Factor (</a:t>
            </a:r>
            <a:r>
              <a:rPr lang="en-US" b="1" dirty="0" err="1" smtClean="0">
                <a:latin typeface="Lucida Handwriting" pitchFamily="66" charset="0"/>
                <a:cs typeface="Apple Chancery"/>
              </a:rPr>
              <a:t>cont</a:t>
            </a:r>
            <a:r>
              <a:rPr lang="en-US" b="1" dirty="0" smtClean="0">
                <a:latin typeface="Lucida Handwriting" pitchFamily="66" charset="0"/>
                <a:cs typeface="Apple Chancery"/>
              </a:rPr>
              <a:t>)</a:t>
            </a:r>
            <a:endParaRPr lang="en-US" b="1" dirty="0">
              <a:latin typeface="Lucida Handwriting" pitchFamily="66" charset="0"/>
              <a:cs typeface="Apple Chancery"/>
            </a:endParaRPr>
          </a:p>
        </p:txBody>
      </p:sp>
      <p:sp>
        <p:nvSpPr>
          <p:cNvPr id="3" name="Content Placeholder 2"/>
          <p:cNvSpPr>
            <a:spLocks noGrp="1"/>
          </p:cNvSpPr>
          <p:nvPr>
            <p:ph idx="1"/>
          </p:nvPr>
        </p:nvSpPr>
        <p:spPr/>
        <p:txBody>
          <a:bodyPr>
            <a:normAutofit lnSpcReduction="10000"/>
          </a:bodyPr>
          <a:lstStyle/>
          <a:p>
            <a:r>
              <a:rPr lang="en-MY" dirty="0" smtClean="0"/>
              <a:t>Ensemble </a:t>
            </a:r>
            <a:r>
              <a:rPr lang="en-MY" dirty="0"/>
              <a:t>awareness refers to individual contribution to the cohesive sound of the group including awareness of intonation, blend and balance, tempo and style and unity of feeling. </a:t>
            </a:r>
            <a:r>
              <a:rPr lang="ms-MY" dirty="0"/>
              <a:t>Traditional music is, by nature, an oral tradition in which learning was by non-formal education, i.e., by listening, observing and playing. </a:t>
            </a:r>
            <a:endParaRPr lang="ms-MY" dirty="0" smtClean="0"/>
          </a:p>
          <a:p>
            <a:r>
              <a:rPr lang="ms-MY" dirty="0" smtClean="0"/>
              <a:t>Aural </a:t>
            </a:r>
            <a:r>
              <a:rPr lang="ms-MY" dirty="0"/>
              <a:t>sensitivity is very important where musical dialogue occurs through listening. This leads to the implication that </a:t>
            </a:r>
            <a:r>
              <a:rPr lang="en-MY" dirty="0"/>
              <a:t>the affective component or </a:t>
            </a:r>
            <a:r>
              <a:rPr lang="en-MY" i="1" dirty="0" err="1"/>
              <a:t>jiwa</a:t>
            </a:r>
            <a:r>
              <a:rPr lang="en-MY" i="1" dirty="0"/>
              <a:t> </a:t>
            </a:r>
            <a:r>
              <a:rPr lang="en-MY" dirty="0" smtClean="0"/>
              <a:t>(soul/expression</a:t>
            </a:r>
            <a:r>
              <a:rPr lang="en-MY" dirty="0"/>
              <a:t>) is an important aspect to be assessed. </a:t>
            </a:r>
            <a:endParaRPr lang="en-MY" dirty="0" smtClean="0"/>
          </a:p>
          <a:p>
            <a:r>
              <a:rPr lang="ms-MY" dirty="0" smtClean="0"/>
              <a:t>Emphasis </a:t>
            </a:r>
            <a:r>
              <a:rPr lang="ms-MY" dirty="0"/>
              <a:t>is placed on </a:t>
            </a:r>
            <a:r>
              <a:rPr lang="en-MY" dirty="0"/>
              <a:t>cooperation, </a:t>
            </a:r>
            <a:r>
              <a:rPr lang="ms-MY" dirty="0"/>
              <a:t>togetherness and the interatcion of players in the ensemble with no individual instrument dominating and in which a high level of sensitivity and depth of feeling are important as opposed to personal </a:t>
            </a:r>
            <a:r>
              <a:rPr lang="ms-MY" dirty="0" smtClean="0"/>
              <a:t>virtuosity.</a:t>
            </a:r>
            <a:endParaRPr lang="en-US" dirty="0"/>
          </a:p>
          <a:p>
            <a:endParaRPr lang="en-US" dirty="0"/>
          </a:p>
        </p:txBody>
      </p:sp>
    </p:spTree>
    <p:extLst>
      <p:ext uri="{BB962C8B-B14F-4D97-AF65-F5344CB8AC3E}">
        <p14:creationId xmlns:p14="http://schemas.microsoft.com/office/powerpoint/2010/main" val="2483846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atin typeface="Lucida Handwriting" pitchFamily="66" charset="0"/>
                <a:cs typeface="Apple Chancery"/>
              </a:rPr>
              <a:t>Practical Aspect: Non-Musical Factor</a:t>
            </a:r>
            <a:endParaRPr lang="en-US" sz="3600" b="1" dirty="0">
              <a:latin typeface="Lucida Handwriting" pitchFamily="66" charset="0"/>
              <a:cs typeface="Apple Chancery"/>
            </a:endParaRPr>
          </a:p>
        </p:txBody>
      </p:sp>
      <p:sp>
        <p:nvSpPr>
          <p:cNvPr id="3" name="Content Placeholder 2"/>
          <p:cNvSpPr>
            <a:spLocks noGrp="1"/>
          </p:cNvSpPr>
          <p:nvPr>
            <p:ph idx="1"/>
          </p:nvPr>
        </p:nvSpPr>
        <p:spPr/>
        <p:txBody>
          <a:bodyPr/>
          <a:lstStyle/>
          <a:p>
            <a:r>
              <a:rPr lang="en-MY" sz="3200" dirty="0"/>
              <a:t>The non-musical factor of the performance section refers to elements such as attitude of the musicians when functioning in an ensemble, the ethics of performing a particular genre, cooperation,</a:t>
            </a:r>
            <a:r>
              <a:rPr lang="en-MY" sz="3200" b="1" dirty="0"/>
              <a:t> </a:t>
            </a:r>
            <a:r>
              <a:rPr lang="en-MY" sz="3200" dirty="0"/>
              <a:t>rapport with the music and instrument, and mutual understanding. </a:t>
            </a:r>
            <a:endParaRPr lang="en-MY" sz="3200" dirty="0" smtClean="0"/>
          </a:p>
          <a:p>
            <a:pPr marL="0" indent="0">
              <a:buNone/>
            </a:pPr>
            <a:endParaRPr lang="en-US" sz="3200" dirty="0"/>
          </a:p>
          <a:p>
            <a:endParaRPr lang="en-US" dirty="0" smtClean="0"/>
          </a:p>
          <a:p>
            <a:endParaRPr lang="en-US" dirty="0"/>
          </a:p>
          <a:p>
            <a:endParaRPr lang="en-US" dirty="0"/>
          </a:p>
        </p:txBody>
      </p:sp>
    </p:spTree>
    <p:extLst>
      <p:ext uri="{BB962C8B-B14F-4D97-AF65-F5344CB8AC3E}">
        <p14:creationId xmlns:p14="http://schemas.microsoft.com/office/powerpoint/2010/main" val="3882271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atin typeface="Lucida Handwriting" pitchFamily="66" charset="0"/>
                <a:cs typeface="Apple Chancery"/>
              </a:rPr>
              <a:t>Theoretical </a:t>
            </a:r>
            <a:r>
              <a:rPr lang="en-US" sz="3600" b="1" smtClean="0">
                <a:latin typeface="Lucida Handwriting" pitchFamily="66" charset="0"/>
                <a:cs typeface="Apple Chancery"/>
              </a:rPr>
              <a:t>Aspect: Viva </a:t>
            </a:r>
            <a:r>
              <a:rPr lang="en-US" sz="3600" b="1" dirty="0" smtClean="0">
                <a:latin typeface="Lucida Handwriting" pitchFamily="66" charset="0"/>
                <a:cs typeface="Apple Chancery"/>
              </a:rPr>
              <a:t>Voce</a:t>
            </a:r>
            <a:endParaRPr lang="en-US" sz="3600" b="1" dirty="0">
              <a:latin typeface="Lucida Handwriting" pitchFamily="66" charset="0"/>
              <a:cs typeface="Apple Chancery"/>
            </a:endParaRPr>
          </a:p>
        </p:txBody>
      </p:sp>
      <p:sp>
        <p:nvSpPr>
          <p:cNvPr id="3" name="Content Placeholder 2"/>
          <p:cNvSpPr>
            <a:spLocks noGrp="1"/>
          </p:cNvSpPr>
          <p:nvPr>
            <p:ph idx="1"/>
          </p:nvPr>
        </p:nvSpPr>
        <p:spPr/>
        <p:txBody>
          <a:bodyPr>
            <a:normAutofit lnSpcReduction="10000"/>
          </a:bodyPr>
          <a:lstStyle/>
          <a:p>
            <a:r>
              <a:rPr lang="en-US" sz="2800" dirty="0"/>
              <a:t>T</a:t>
            </a:r>
            <a:r>
              <a:rPr lang="en-US" sz="2800" dirty="0" smtClean="0"/>
              <a:t>his </a:t>
            </a:r>
            <a:r>
              <a:rPr lang="en-US" sz="2800" dirty="0"/>
              <a:t>component concerns the knowledge of the music being assessed in terms of the history, background, instruments, repertoire and performance practice</a:t>
            </a:r>
            <a:r>
              <a:rPr lang="en-US" sz="2800" dirty="0" smtClean="0"/>
              <a:t>.</a:t>
            </a:r>
          </a:p>
          <a:p>
            <a:pPr marL="0" indent="0">
              <a:buNone/>
            </a:pPr>
            <a:endParaRPr lang="en-US" sz="2800" dirty="0" smtClean="0"/>
          </a:p>
          <a:p>
            <a:r>
              <a:rPr lang="en-US" sz="2800" dirty="0" smtClean="0"/>
              <a:t> </a:t>
            </a:r>
            <a:r>
              <a:rPr lang="en-US" sz="2800" dirty="0"/>
              <a:t>It is suggested that this component includes questions on the comprehension of music elements, terms, techniques, instrumental functions, repertoire, musical style and an understanding of the aesthetics of the particular genre/ensemble being assessed.</a:t>
            </a:r>
          </a:p>
          <a:p>
            <a:endParaRPr lang="en-US" dirty="0"/>
          </a:p>
        </p:txBody>
      </p:sp>
    </p:spTree>
    <p:extLst>
      <p:ext uri="{BB962C8B-B14F-4D97-AF65-F5344CB8AC3E}">
        <p14:creationId xmlns:p14="http://schemas.microsoft.com/office/powerpoint/2010/main" val="1371199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Sheet music design template">
  <a:themeElements>
    <a:clrScheme name="Orang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Arial">
      <a:majorFont>
        <a:latin typeface="Aria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ln>
          <a:solidFill>
            <a:schemeClr val="accent1"/>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xmlns="" name="Sheet music design template" id="{93C1A162-04F6-4812-A39F-6A6CC517285C}" vid="{1320FECD-7576-4389-A5D1-C22B7329B213}"/>
    </a:ext>
  </a:extLst>
</a:theme>
</file>

<file path=ppt/theme/theme2.xml><?xml version="1.0" encoding="utf-8"?>
<a:theme xmlns:a="http://schemas.openxmlformats.org/drawingml/2006/main" name="Office Theme">
  <a:themeElements>
    <a:clrScheme name="Orang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Arial">
      <a:majorFont>
        <a:latin typeface="Aria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rang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Arial">
      <a:majorFont>
        <a:latin typeface="Aria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2BA4A5AA-5D68-40C3-B453-CD2CF17FB72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Sheet music design slides</Template>
  <TotalTime>0</TotalTime>
  <Words>802</Words>
  <Application>Microsoft Office PowerPoint</Application>
  <PresentationFormat>On-screen Show (4:3)</PresentationFormat>
  <Paragraphs>50</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Sheet music design template</vt:lpstr>
      <vt:lpstr>PowerPoint Presentation</vt:lpstr>
      <vt:lpstr>Introduction</vt:lpstr>
      <vt:lpstr>PowerPoint Presentation</vt:lpstr>
      <vt:lpstr>Model for Assessing Performance of Malay Traditional Music </vt:lpstr>
      <vt:lpstr>Model of Assessment</vt:lpstr>
      <vt:lpstr>Practical Aspect: Musical Factor</vt:lpstr>
      <vt:lpstr>Musical Factor (cont)</vt:lpstr>
      <vt:lpstr>Practical Aspect: Non-Musical Factor</vt:lpstr>
      <vt:lpstr>Theoretical Aspect: Viva Voce</vt:lpstr>
      <vt:lpstr>Conclusion</vt:lpstr>
      <vt:lpstr>Conclusion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2016-03-20T23:29:41Z</dcterms:created>
  <dcterms:modified xsi:type="dcterms:W3CDTF">2016-03-31T01:29:19Z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TC034605779991</vt:lpwstr>
  </property>
</Properties>
</file>