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65" r:id="rId2"/>
    <p:sldId id="371" r:id="rId3"/>
    <p:sldId id="259" r:id="rId4"/>
    <p:sldId id="395" r:id="rId5"/>
    <p:sldId id="377" r:id="rId6"/>
    <p:sldId id="375" r:id="rId7"/>
    <p:sldId id="414" r:id="rId8"/>
    <p:sldId id="415" r:id="rId9"/>
    <p:sldId id="444" r:id="rId10"/>
    <p:sldId id="416" r:id="rId11"/>
    <p:sldId id="473" r:id="rId12"/>
    <p:sldId id="418" r:id="rId13"/>
    <p:sldId id="417" r:id="rId14"/>
    <p:sldId id="474" r:id="rId15"/>
    <p:sldId id="455" r:id="rId16"/>
    <p:sldId id="384" r:id="rId17"/>
    <p:sldId id="399" r:id="rId18"/>
    <p:sldId id="404" r:id="rId19"/>
    <p:sldId id="456" r:id="rId20"/>
    <p:sldId id="419" r:id="rId21"/>
    <p:sldId id="420" r:id="rId22"/>
    <p:sldId id="366" r:id="rId23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70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AB7C"/>
    <a:srgbClr val="A0D067"/>
    <a:srgbClr val="C4E1C0"/>
    <a:srgbClr val="ACE8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度样式 3 - 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9" autoAdjust="0"/>
    <p:restoredTop sz="90421" autoAdjust="0"/>
  </p:normalViewPr>
  <p:slideViewPr>
    <p:cSldViewPr snapToGrid="0">
      <p:cViewPr varScale="1">
        <p:scale>
          <a:sx n="71" d="100"/>
          <a:sy n="71" d="100"/>
        </p:scale>
        <p:origin x="594" y="66"/>
      </p:cViewPr>
      <p:guideLst>
        <p:guide orient="horz" pos="2160"/>
        <p:guide pos="70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0520"/>
    </p:cViewPr>
  </p:sorter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E5285-D830-46DD-A136-B8E3656BFC3A}" type="datetimeFigureOut">
              <a:rPr lang="en-US" smtClean="0"/>
              <a:t>12/22/2022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A0385-98A5-40EB-821B-1286CCB48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CBC87-2997-4774-A51D-07AF6C7EB5EB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BCC4B-B1EC-4BA8-803E-E772B738D4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BCC4B-B1EC-4BA8-803E-E772B738D44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BCC4B-B1EC-4BA8-803E-E772B738D44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占位符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27" y="5846308"/>
            <a:ext cx="1556820" cy="553536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8210347" y="6313236"/>
            <a:ext cx="3073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Vision 2020 AI &amp; Biometrics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62967-41DD-43A9-A8A2-DBE4C7CD30D6}" type="datetimeFigureOut">
              <a:rPr lang="en-US" smtClean="0"/>
              <a:t>12/22/2022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84866-2612-44FE-BED6-48B9181DF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3445566" y="0"/>
            <a:ext cx="2936184" cy="6858000"/>
          </a:xfr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341806" y="412953"/>
            <a:ext cx="5391764" cy="4041060"/>
          </a:xfr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3181350"/>
            <a:ext cx="12192000" cy="3676650"/>
          </a:xfrm>
          <a:custGeom>
            <a:avLst/>
            <a:gdLst>
              <a:gd name="connsiteX0" fmla="*/ 0 w 12192000"/>
              <a:gd name="connsiteY0" fmla="*/ 0 h 3676650"/>
              <a:gd name="connsiteX1" fmla="*/ 12192000 w 12192000"/>
              <a:gd name="connsiteY1" fmla="*/ 0 h 3676650"/>
              <a:gd name="connsiteX2" fmla="*/ 12192000 w 12192000"/>
              <a:gd name="connsiteY2" fmla="*/ 3676650 h 3676650"/>
              <a:gd name="connsiteX3" fmla="*/ 0 w 12192000"/>
              <a:gd name="connsiteY3" fmla="*/ 3676650 h 367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76650">
                <a:moveTo>
                  <a:pt x="0" y="0"/>
                </a:moveTo>
                <a:lnTo>
                  <a:pt x="12192000" y="0"/>
                </a:lnTo>
                <a:lnTo>
                  <a:pt x="12192000" y="3676650"/>
                </a:lnTo>
                <a:lnTo>
                  <a:pt x="0" y="3676650"/>
                </a:lnTo>
                <a:close/>
              </a:path>
            </a:pathLst>
          </a:custGeo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134100" y="0"/>
            <a:ext cx="6057900" cy="6858000"/>
          </a:xfrm>
          <a:custGeom>
            <a:avLst/>
            <a:gdLst>
              <a:gd name="connsiteX0" fmla="*/ 0 w 6057900"/>
              <a:gd name="connsiteY0" fmla="*/ 0 h 6858000"/>
              <a:gd name="connsiteX1" fmla="*/ 6057900 w 6057900"/>
              <a:gd name="connsiteY1" fmla="*/ 0 h 6858000"/>
              <a:gd name="connsiteX2" fmla="*/ 6057900 w 6057900"/>
              <a:gd name="connsiteY2" fmla="*/ 6858000 h 6858000"/>
              <a:gd name="connsiteX3" fmla="*/ 0 w 6057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7900" h="6858000">
                <a:moveTo>
                  <a:pt x="0" y="0"/>
                </a:moveTo>
                <a:lnTo>
                  <a:pt x="6057900" y="0"/>
                </a:lnTo>
                <a:lnTo>
                  <a:pt x="6057900" y="6858000"/>
                </a:lnTo>
                <a:lnTo>
                  <a:pt x="0" y="6858000"/>
                </a:lnTo>
                <a:close/>
              </a:path>
            </a:pathLst>
          </a:custGeo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820271" y="2191871"/>
            <a:ext cx="2474258" cy="3294529"/>
          </a:xfrm>
          <a:custGeom>
            <a:avLst/>
            <a:gdLst>
              <a:gd name="connsiteX0" fmla="*/ 0 w 2474258"/>
              <a:gd name="connsiteY0" fmla="*/ 0 h 3294529"/>
              <a:gd name="connsiteX1" fmla="*/ 2474258 w 2474258"/>
              <a:gd name="connsiteY1" fmla="*/ 0 h 3294529"/>
              <a:gd name="connsiteX2" fmla="*/ 2474258 w 2474258"/>
              <a:gd name="connsiteY2" fmla="*/ 3294529 h 3294529"/>
              <a:gd name="connsiteX3" fmla="*/ 0 w 2474258"/>
              <a:gd name="connsiteY3" fmla="*/ 3294529 h 329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4258" h="3294529">
                <a:moveTo>
                  <a:pt x="0" y="0"/>
                </a:moveTo>
                <a:lnTo>
                  <a:pt x="2474258" y="0"/>
                </a:lnTo>
                <a:lnTo>
                  <a:pt x="2474258" y="3294529"/>
                </a:lnTo>
                <a:lnTo>
                  <a:pt x="0" y="3294529"/>
                </a:lnTo>
                <a:close/>
              </a:path>
            </a:pathLst>
          </a:custGeo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9"/>
          </p:nvPr>
        </p:nvSpPr>
        <p:spPr>
          <a:xfrm>
            <a:off x="8898199" y="2191871"/>
            <a:ext cx="2474258" cy="3294529"/>
          </a:xfrm>
          <a:custGeom>
            <a:avLst/>
            <a:gdLst>
              <a:gd name="connsiteX0" fmla="*/ 0 w 2474258"/>
              <a:gd name="connsiteY0" fmla="*/ 0 h 3294529"/>
              <a:gd name="connsiteX1" fmla="*/ 2474258 w 2474258"/>
              <a:gd name="connsiteY1" fmla="*/ 0 h 3294529"/>
              <a:gd name="connsiteX2" fmla="*/ 2474258 w 2474258"/>
              <a:gd name="connsiteY2" fmla="*/ 3294529 h 3294529"/>
              <a:gd name="connsiteX3" fmla="*/ 0 w 2474258"/>
              <a:gd name="connsiteY3" fmla="*/ 3294529 h 329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4258" h="3294529">
                <a:moveTo>
                  <a:pt x="0" y="0"/>
                </a:moveTo>
                <a:lnTo>
                  <a:pt x="2474258" y="0"/>
                </a:lnTo>
                <a:lnTo>
                  <a:pt x="2474258" y="3294529"/>
                </a:lnTo>
                <a:lnTo>
                  <a:pt x="0" y="3294529"/>
                </a:lnTo>
                <a:close/>
              </a:path>
            </a:pathLst>
          </a:custGeom>
          <a:pattFill prst="solidDmnd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2670629"/>
          </a:xfrm>
          <a:custGeom>
            <a:avLst/>
            <a:gdLst>
              <a:gd name="connsiteX0" fmla="*/ 0 w 12192000"/>
              <a:gd name="connsiteY0" fmla="*/ 0 h 2670629"/>
              <a:gd name="connsiteX1" fmla="*/ 12192000 w 12192000"/>
              <a:gd name="connsiteY1" fmla="*/ 0 h 2670629"/>
              <a:gd name="connsiteX2" fmla="*/ 12192000 w 12192000"/>
              <a:gd name="connsiteY2" fmla="*/ 2670629 h 2670629"/>
              <a:gd name="connsiteX3" fmla="*/ 0 w 12192000"/>
              <a:gd name="connsiteY3" fmla="*/ 2670629 h 267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70629">
                <a:moveTo>
                  <a:pt x="0" y="0"/>
                </a:moveTo>
                <a:lnTo>
                  <a:pt x="12192000" y="0"/>
                </a:lnTo>
                <a:lnTo>
                  <a:pt x="12192000" y="2670629"/>
                </a:lnTo>
                <a:lnTo>
                  <a:pt x="0" y="2670629"/>
                </a:lnTo>
                <a:close/>
              </a:path>
            </a:pathLst>
          </a:custGeom>
          <a:pattFill prst="solidDmnd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600"/>
            </a:lvl1pPr>
          </a:lstStyle>
          <a:p>
            <a:r>
              <a:rPr lang="en-US"/>
              <a:t>Picture</a:t>
            </a:r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62967-41DD-43A9-A8A2-DBE4C7CD30D6}" type="datetimeFigureOut">
              <a:rPr lang="en-US" smtClean="0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84866-2612-44FE-BED6-48B9181DF8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连接符 19"/>
          <p:cNvCxnSpPr/>
          <p:nvPr/>
        </p:nvCxnSpPr>
        <p:spPr>
          <a:xfrm>
            <a:off x="5259597" y="4509382"/>
            <a:ext cx="594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3599244" y="3309053"/>
            <a:ext cx="8592756" cy="1137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Myriad Pro" panose="020B0503030403020204" pitchFamily="34" charset="0"/>
              </a:rPr>
              <a:t>SC800</a:t>
            </a:r>
          </a:p>
          <a:p>
            <a:pPr algn="ctr"/>
            <a:r>
              <a:rPr lang="en-US" altLang="zh-CN" sz="3200" dirty="0">
                <a:latin typeface="Myriad Pro" panose="020B0503030403020204" pitchFamily="34" charset="0"/>
              </a:rPr>
              <a:t>Marketing Guide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982099" y="4605076"/>
            <a:ext cx="449499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Myriad Pro" panose="020B0503030403020204" pitchFamily="34" charset="0"/>
              </a:rPr>
              <a:t>By:  Product Management Department   </a:t>
            </a:r>
          </a:p>
          <a:p>
            <a:pPr algn="ctr"/>
            <a:r>
              <a:rPr lang="en-US" altLang="zh-CN" sz="2000" dirty="0">
                <a:latin typeface="Myriad Pro" panose="020B0503030403020204" pitchFamily="34" charset="0"/>
              </a:rPr>
              <a:t>Date:  28</a:t>
            </a:r>
            <a:r>
              <a:rPr lang="en-US" altLang="zh-CN" sz="2000" baseline="30000" dirty="0">
                <a:latin typeface="Myriad Pro" panose="020B0503030403020204" pitchFamily="34" charset="0"/>
              </a:rPr>
              <a:t>th</a:t>
            </a:r>
            <a:r>
              <a:rPr lang="en-US" altLang="zh-CN" sz="2000" dirty="0">
                <a:latin typeface="Myriad Pro" panose="020B0503030403020204" pitchFamily="34" charset="0"/>
              </a:rPr>
              <a:t> Nov.</a:t>
            </a:r>
            <a:endParaRPr lang="zh-CN" altLang="en-US" sz="2000" dirty="0">
              <a:latin typeface="Myriad Pro" panose="020B0503030403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094617" y="5856514"/>
            <a:ext cx="3287486" cy="80989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138" y="233654"/>
            <a:ext cx="1051560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Myriad Pro" panose="020B0503030403020204" pitchFamily="34" charset="0"/>
              </a:rPr>
              <a:t>Features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91565" y="1265555"/>
          <a:ext cx="9626600" cy="5293995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569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6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endParaRPr lang="zh-CN" altLang="en-US">
                        <a:latin typeface="Myriad Pro" panose="020B0503030403020204" pitchFamily="34" charset="0"/>
                        <a:cs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zh-CN" altLang="en-US">
                        <a:latin typeface="Myriad Pro" panose="020B0503030403020204" pitchFamily="34" charset="0"/>
                        <a:cs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IP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IP65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IK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IK04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955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Multiple RFID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up to 100+ card types (including, ID / IC / Legic / DESfire EV1 / EV2 / HID Prox. /HID iClass /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Communication Https Encryption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Supported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PUSH 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Support Access Control push conversion to Time Attendance push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TCP/IP, Wi-FI (Optional), Wiegand in&amp;out, RS485, OSDP (</a:t>
                      </a:r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Coming soon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), RS232 (for printer)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Working 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-10°C ~ 55°C ( 14°F~ 131°F)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Storage 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  <a:sym typeface="+mn-ea"/>
                        </a:rPr>
                        <a:t>-20°C ~ 60°C ( -4°F~ 140°F)</a:t>
                      </a:r>
                      <a:endParaRPr lang="en-US" altLang="zh-CN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web server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Supported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Work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Standalone (defaut)/ Reader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  <a:sym typeface="+mn-ea"/>
                        </a:rPr>
                        <a:t>(</a:t>
                      </a:r>
                      <a:r>
                        <a:rPr lang="en-US" altLang="zh-CN" sz="18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  <a:sym typeface="+mn-ea"/>
                        </a:rPr>
                        <a:t>Coming soon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  <a:sym typeface="+mn-ea"/>
                        </a:rPr>
                        <a:t>)</a:t>
                      </a:r>
                      <a:endParaRPr lang="en-US" altLang="zh-CN" sz="1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Myriad Pro" panose="020B0503030403020204" pitchFamily="34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  <a:cs typeface="Myriad Pro" panose="020B0503030403020204" pitchFamily="34" charset="0"/>
                        </a:rPr>
                        <a:t> 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ea typeface="宋体" panose="02010600030101010101" pitchFamily="2" charset="-122"/>
                        <a:cs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138" y="389229"/>
            <a:ext cx="1051560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3030403020204" pitchFamily="34" charset="0"/>
              </a:rPr>
              <a:t>Compatible with ZKBioAccess IVS</a:t>
            </a: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340" y="1347470"/>
            <a:ext cx="7364730" cy="51981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138" y="222859"/>
            <a:ext cx="1051560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Myriad Pro" panose="020B0503030403020204" pitchFamily="34" charset="0"/>
              </a:rPr>
              <a:t>Installation Place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520" y="660400"/>
            <a:ext cx="5350510" cy="44164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93725" y="1827530"/>
            <a:ext cx="4653280" cy="15201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>
                <a:latin typeface="Myriad Pro" panose="020B0503030403020204" pitchFamily="34" charset="0"/>
                <a:cs typeface="Myriad Pro" panose="020B0503030403020204" pitchFamily="34" charset="0"/>
              </a:rPr>
              <a:t>Wall Mount</a:t>
            </a:r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 compatible with Asia-Gang box</a:t>
            </a:r>
            <a:r>
              <a:rPr lang="zh-CN" altLang="en-US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（Mounting pitch：</a:t>
            </a:r>
            <a:r>
              <a:rPr lang="en-US" altLang="zh-CN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60mm</a:t>
            </a:r>
            <a:r>
              <a:rPr lang="zh-CN" altLang="en-US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）</a:t>
            </a:r>
            <a:endParaRPr lang="en-US" altLang="zh-CN">
              <a:latin typeface="Myriad Pro" panose="020B0503030403020204" pitchFamily="34" charset="0"/>
              <a:cs typeface="Myriad Pro" panose="020B0503030403020204" pitchFamily="34" charset="0"/>
            </a:endParaRPr>
          </a:p>
          <a:p>
            <a:endParaRPr lang="en-US" altLang="zh-CN">
              <a:latin typeface="Myriad Pro" panose="020B0503030403020204" pitchFamily="34" charset="0"/>
              <a:cs typeface="Myriad Pro" panose="020B0503030403020204" pitchFamily="34" charset="0"/>
            </a:endParaRPr>
          </a:p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Compatible with floor stand mounting</a:t>
            </a:r>
          </a:p>
          <a:p>
            <a:endParaRPr lang="en-US" altLang="zh-CN">
              <a:latin typeface="Myriad Pro" panose="020B0503030403020204" pitchFamily="34" charset="0"/>
              <a:cs typeface="Myriad Pro" panose="020B0503030403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3737610"/>
            <a:ext cx="2798445" cy="28721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509270" y="363220"/>
            <a:ext cx="5523230" cy="6629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Myriad Pro" panose="020B0503030403020204" pitchFamily="34" charset="0"/>
                <a:cs typeface="Myriad Pro" panose="020B0503030403020204" pitchFamily="34" charset="0"/>
              </a:rPr>
              <a:t>Installation Environment</a:t>
            </a: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315" y="1207770"/>
            <a:ext cx="3501390" cy="2330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15" y="1245235"/>
            <a:ext cx="3023235" cy="22567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489575" y="3655060"/>
            <a:ext cx="4232275" cy="659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S</a:t>
            </a:r>
            <a:r>
              <a:rPr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emi-outdoor</a:t>
            </a:r>
            <a:r>
              <a:rPr lang="en-US"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  or outdoor light rain</a:t>
            </a:r>
          </a:p>
          <a:p>
            <a:r>
              <a:rPr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IP65 waterproof </a:t>
            </a:r>
            <a:r>
              <a:rPr lang="en-US"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 </a:t>
            </a:r>
            <a:r>
              <a:rPr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 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140" y="4589780"/>
            <a:ext cx="3395345" cy="20808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043545" y="5334000"/>
            <a:ext cx="3048635" cy="1336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For outdoor </a:t>
            </a:r>
            <a:r>
              <a:rPr lang="zh-CN" altLang="en-US">
                <a:latin typeface="Myriad Pro" panose="020B0503030403020204" pitchFamily="34" charset="0"/>
                <a:cs typeface="Myriad Pro" panose="020B0503030403020204" pitchFamily="34" charset="0"/>
              </a:rPr>
              <a:t>Heavy rain，</a:t>
            </a:r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Should IP66 device;</a:t>
            </a:r>
          </a:p>
          <a:p>
            <a:r>
              <a:rPr lang="en-US" altLang="zh-CN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Suggest</a:t>
            </a:r>
            <a:r>
              <a:rPr lang="zh-CN" altLang="en-US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：</a:t>
            </a:r>
            <a:r>
              <a:rPr lang="en-US" altLang="zh-CN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ProRF(Only RFID), ProMA Series</a:t>
            </a:r>
            <a:endParaRPr lang="zh-CN" altLang="en-US">
              <a:latin typeface="Myriad Pro" panose="020B0503030403020204" pitchFamily="34" charset="0"/>
              <a:ea typeface="宋体" panose="02010600030101010101" pitchFamily="2" charset="-122"/>
              <a:cs typeface="Myriad Pro" panose="020B0503030403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70" y="1369695"/>
            <a:ext cx="2974975" cy="20072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14120" y="3538220"/>
            <a:ext cx="1157605" cy="340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indoor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63550" y="363220"/>
            <a:ext cx="7867015" cy="6623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latin typeface="Myriad Pro" panose="020B0503030403020204" pitchFamily="34" charset="0"/>
                <a:cs typeface="Myriad Pro" panose="020B0503030403020204" pitchFamily="34" charset="0"/>
              </a:rPr>
              <a:t>Promotion-1 </a:t>
            </a: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78848" y="4028351"/>
            <a:ext cx="8381365" cy="7270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2400" b="1" strike="sngStrike" dirty="0">
              <a:solidFill>
                <a:srgbClr val="0070C0"/>
              </a:solidFill>
              <a:highlight>
                <a:srgbClr val="FFFF00"/>
              </a:highlight>
              <a:latin typeface="Myriad Pro" panose="020B0503030403020204" pitchFamily="34" charset="0"/>
              <a:ea typeface="宋体" panose="02010600030101010101" pitchFamily="2" charset="-122"/>
              <a:cs typeface="Myriad Pro" panose="020B0503030403020204" pitchFamily="34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Choose RFID SC800 </a:t>
            </a:r>
          </a:p>
          <a:p>
            <a:r>
              <a:rPr lang="en-US" sz="2400" b="1" dirty="0">
                <a:solidFill>
                  <a:srgbClr val="0070C0"/>
                </a:solidFill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RFID tag reading is efficient and fast </a:t>
            </a:r>
          </a:p>
          <a:p>
            <a:r>
              <a:rPr lang="en-US" sz="2400" b="1" dirty="0">
                <a:solidFill>
                  <a:srgbClr val="0070C0"/>
                </a:solidFill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</a:rPr>
              <a:t>RFID authentication has strong traceability with no retrieval of users’ biometrics data </a:t>
            </a: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6112827" y="1632041"/>
            <a:ext cx="1985645" cy="20681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037" y="1516018"/>
            <a:ext cx="2700020" cy="20218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210" y="423043"/>
            <a:ext cx="1156414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latin typeface="Myriad Pro" panose="020B0503030403020204" pitchFamily="34" charset="0"/>
              </a:rPr>
              <a:t>Promotion-2</a:t>
            </a:r>
          </a:p>
        </p:txBody>
      </p:sp>
      <p:sp>
        <p:nvSpPr>
          <p:cNvPr id="11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298440" y="5259705"/>
            <a:ext cx="3127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92D05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 Multi-Tec RFID Module</a:t>
            </a:r>
          </a:p>
        </p:txBody>
      </p:sp>
      <p:pic>
        <p:nvPicPr>
          <p:cNvPr id="18" name="图片 17" descr="正.14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510" y="2056765"/>
            <a:ext cx="1631950" cy="274447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458595" y="5351780"/>
            <a:ext cx="7804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SC800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00550" y="2317115"/>
            <a:ext cx="37496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92D05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SC800[B133]:</a:t>
            </a:r>
            <a:r>
              <a:rPr lang="en-US" altLang="zh-CN" sz="2400">
                <a:solidFill>
                  <a:schemeClr val="tx1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ID&amp;IC&amp;IC  EV1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00550" y="3187700"/>
            <a:ext cx="570166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92D05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SC800[MTR30-P]:</a:t>
            </a:r>
            <a:r>
              <a:rPr lang="en-US" altLang="zh-CN" sz="2400">
                <a:solidFill>
                  <a:schemeClr val="tx1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ID&amp;IC&amp;IC  EV1&amp;HID Proxy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400550" y="4007485"/>
            <a:ext cx="672782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92D050"/>
                </a:solidFill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SC800[M356i]:</a:t>
            </a:r>
            <a:r>
              <a:rPr lang="en-US" altLang="zh-CN" sz="2400">
                <a:solidFill>
                  <a:schemeClr val="tx1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ID&amp;IC&amp;IC  EV1&amp;HID Proxy&amp;HID iclass</a:t>
            </a:r>
          </a:p>
          <a:p>
            <a:pPr algn="l"/>
            <a:r>
              <a:rPr lang="en-US" altLang="zh-CN" sz="2400">
                <a:solidFill>
                  <a:srgbClr val="FF000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(coming soon)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784475" y="1214755"/>
            <a:ext cx="7761605" cy="7835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 dirty="0" err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Muliple</a:t>
            </a:r>
            <a:r>
              <a:rPr lang="en-US" altLang="zh-CN" sz="2400" b="1" dirty="0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 RFID or HID card requirement can choose SC800 </a:t>
            </a:r>
          </a:p>
        </p:txBody>
      </p:sp>
    </p:spTree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4313"/>
          <a:stretch>
            <a:fillRect/>
          </a:stretch>
        </p:blipFill>
        <p:spPr>
          <a:xfrm flipH="1">
            <a:off x="-2" y="0"/>
            <a:ext cx="12172952" cy="683259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7075170" cy="6858000"/>
            <a:chOff x="0" y="0"/>
            <a:chExt cx="7981950" cy="6858000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7981950" cy="6858000"/>
            </a:xfrm>
            <a:custGeom>
              <a:avLst/>
              <a:gdLst>
                <a:gd name="connsiteX0" fmla="*/ 0 w 7981950"/>
                <a:gd name="connsiteY0" fmla="*/ 0 h 6858000"/>
                <a:gd name="connsiteX1" fmla="*/ 5810250 w 7981950"/>
                <a:gd name="connsiteY1" fmla="*/ 0 h 6858000"/>
                <a:gd name="connsiteX2" fmla="*/ 7981950 w 7981950"/>
                <a:gd name="connsiteY2" fmla="*/ 3429000 h 6858000"/>
                <a:gd name="connsiteX3" fmla="*/ 5810250 w 7981950"/>
                <a:gd name="connsiteY3" fmla="*/ 6858000 h 6858000"/>
                <a:gd name="connsiteX4" fmla="*/ 0 w 79819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0" h="6858000">
                  <a:moveTo>
                    <a:pt x="0" y="0"/>
                  </a:moveTo>
                  <a:lnTo>
                    <a:pt x="5810250" y="0"/>
                  </a:lnTo>
                  <a:lnTo>
                    <a:pt x="7981950" y="3429000"/>
                  </a:lnTo>
                  <a:lnTo>
                    <a:pt x="581025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>
              <a:outerShdw blurRad="317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0" y="0"/>
              <a:ext cx="6953250" cy="6858000"/>
            </a:xfrm>
            <a:custGeom>
              <a:avLst/>
              <a:gdLst>
                <a:gd name="connsiteX0" fmla="*/ 0 w 6953250"/>
                <a:gd name="connsiteY0" fmla="*/ 0 h 6858000"/>
                <a:gd name="connsiteX1" fmla="*/ 4762500 w 6953250"/>
                <a:gd name="connsiteY1" fmla="*/ 0 h 6858000"/>
                <a:gd name="connsiteX2" fmla="*/ 6953250 w 6953250"/>
                <a:gd name="connsiteY2" fmla="*/ 3429000 h 6858000"/>
                <a:gd name="connsiteX3" fmla="*/ 4762500 w 6953250"/>
                <a:gd name="connsiteY3" fmla="*/ 6858000 h 6858000"/>
                <a:gd name="connsiteX4" fmla="*/ 0 w 69532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3250" h="6858000">
                  <a:moveTo>
                    <a:pt x="0" y="0"/>
                  </a:moveTo>
                  <a:lnTo>
                    <a:pt x="4762500" y="0"/>
                  </a:lnTo>
                  <a:lnTo>
                    <a:pt x="6953250" y="3429000"/>
                  </a:lnTo>
                  <a:lnTo>
                    <a:pt x="47625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  <a:effectLst>
              <a:outerShdw blurRad="3683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07277" y="1585123"/>
            <a:ext cx="4948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 pitchFamily="34" charset="0"/>
              </a:rPr>
              <a:t>Comparison and positioning</a:t>
            </a:r>
          </a:p>
        </p:txBody>
      </p:sp>
      <p:sp>
        <p:nvSpPr>
          <p:cNvPr id="34" name="Freeform 33"/>
          <p:cNvSpPr/>
          <p:nvPr/>
        </p:nvSpPr>
        <p:spPr>
          <a:xfrm rot="16200000">
            <a:off x="29033" y="1889414"/>
            <a:ext cx="1014883" cy="424054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 rot="5400000">
            <a:off x="5015773" y="1889414"/>
            <a:ext cx="1014886" cy="424056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5"/>
          <p:cNvSpPr/>
          <p:nvPr/>
        </p:nvSpPr>
        <p:spPr>
          <a:xfrm>
            <a:off x="685338" y="3834741"/>
            <a:ext cx="4391025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</a:rPr>
              <a:t>Will you win the game?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 animBg="1"/>
      <p:bldP spid="35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/>
        </p:nvSpPr>
        <p:spPr>
          <a:xfrm>
            <a:off x="69411" y="379977"/>
            <a:ext cx="8263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 pitchFamily="34" charset="0"/>
              </a:rPr>
              <a:t>Positioning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0" name="Freeform 4"/>
          <p:cNvSpPr/>
          <p:nvPr/>
        </p:nvSpPr>
        <p:spPr>
          <a:xfrm>
            <a:off x="867542" y="943532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68774" y="1094105"/>
            <a:ext cx="11250180" cy="5605145"/>
            <a:chOff x="457200" y="1635224"/>
            <a:chExt cx="4868414" cy="4226314"/>
          </a:xfrm>
        </p:grpSpPr>
        <p:cxnSp>
          <p:nvCxnSpPr>
            <p:cNvPr id="84" name="直接箭头连接符 83"/>
            <p:cNvCxnSpPr/>
            <p:nvPr/>
          </p:nvCxnSpPr>
          <p:spPr>
            <a:xfrm flipV="1">
              <a:off x="457218" y="5842617"/>
              <a:ext cx="4796092" cy="18700"/>
            </a:xfrm>
            <a:prstGeom prst="straightConnector1">
              <a:avLst/>
            </a:prstGeom>
            <a:ln w="3810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箭头连接符 84"/>
            <p:cNvCxnSpPr/>
            <p:nvPr/>
          </p:nvCxnSpPr>
          <p:spPr>
            <a:xfrm flipV="1">
              <a:off x="457200" y="1668605"/>
              <a:ext cx="0" cy="4192933"/>
            </a:xfrm>
            <a:prstGeom prst="straightConnector1">
              <a:avLst/>
            </a:prstGeom>
            <a:ln w="3810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478351" y="5564700"/>
              <a:ext cx="4732695" cy="7093"/>
            </a:xfrm>
            <a:prstGeom prst="line">
              <a:avLst/>
            </a:prstGeom>
            <a:ln w="3175">
              <a:solidFill>
                <a:srgbClr val="92D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 flipV="1">
              <a:off x="499953" y="5078507"/>
              <a:ext cx="4697475" cy="23213"/>
            </a:xfrm>
            <a:prstGeom prst="line">
              <a:avLst/>
            </a:prstGeom>
            <a:ln w="3175">
              <a:solidFill>
                <a:srgbClr val="92D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 flipV="1">
              <a:off x="457218" y="4527187"/>
              <a:ext cx="4690900" cy="18055"/>
            </a:xfrm>
            <a:prstGeom prst="line">
              <a:avLst/>
            </a:prstGeom>
            <a:ln w="3175">
              <a:solidFill>
                <a:srgbClr val="92D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598084" y="4058829"/>
              <a:ext cx="4727530" cy="9027"/>
            </a:xfrm>
            <a:prstGeom prst="line">
              <a:avLst/>
            </a:prstGeom>
            <a:ln w="3175">
              <a:solidFill>
                <a:srgbClr val="92D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499953" y="3522559"/>
              <a:ext cx="4675873" cy="23858"/>
            </a:xfrm>
            <a:prstGeom prst="line">
              <a:avLst/>
            </a:prstGeom>
            <a:ln w="3175">
              <a:solidFill>
                <a:srgbClr val="92D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457218" y="3006704"/>
              <a:ext cx="4725651" cy="36755"/>
            </a:xfrm>
            <a:prstGeom prst="line">
              <a:avLst/>
            </a:prstGeom>
            <a:ln w="3175">
              <a:solidFill>
                <a:srgbClr val="92D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文本框 93"/>
            <p:cNvSpPr txBox="1"/>
            <p:nvPr/>
          </p:nvSpPr>
          <p:spPr>
            <a:xfrm>
              <a:off x="2087520" y="1635224"/>
              <a:ext cx="841409" cy="277700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dirty="0">
                  <a:latin typeface="Myriad Pro" panose="020B0503030403020204" pitchFamily="34" charset="0"/>
                  <a:cs typeface="Myriad Pro" panose="020B0503030403020204" pitchFamily="34" charset="0"/>
                </a:rPr>
                <a:t>RFID A&amp;C Terminal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238642" y="6511789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Price</a:t>
            </a:r>
            <a:endParaRPr lang="zh-CN" altLang="en-US" dirty="0"/>
          </a:p>
        </p:txBody>
      </p:sp>
      <p:sp>
        <p:nvSpPr>
          <p:cNvPr id="97" name="Freeform 13"/>
          <p:cNvSpPr>
            <a:spLocks noEditPoints="1"/>
          </p:cNvSpPr>
          <p:nvPr/>
        </p:nvSpPr>
        <p:spPr bwMode="auto">
          <a:xfrm>
            <a:off x="8601841" y="869163"/>
            <a:ext cx="338164" cy="791248"/>
          </a:xfrm>
          <a:custGeom>
            <a:avLst/>
            <a:gdLst>
              <a:gd name="T0" fmla="*/ 796 w 1533"/>
              <a:gd name="T1" fmla="*/ 0 h 3587"/>
              <a:gd name="T2" fmla="*/ 911 w 1533"/>
              <a:gd name="T3" fmla="*/ 38 h 3587"/>
              <a:gd name="T4" fmla="*/ 1001 w 1533"/>
              <a:gd name="T5" fmla="*/ 120 h 3587"/>
              <a:gd name="T6" fmla="*/ 1053 w 1533"/>
              <a:gd name="T7" fmla="*/ 230 h 3587"/>
              <a:gd name="T8" fmla="*/ 1056 w 1533"/>
              <a:gd name="T9" fmla="*/ 351 h 3587"/>
              <a:gd name="T10" fmla="*/ 1011 w 1533"/>
              <a:gd name="T11" fmla="*/ 462 h 3587"/>
              <a:gd name="T12" fmla="*/ 927 w 1533"/>
              <a:gd name="T13" fmla="*/ 547 h 3587"/>
              <a:gd name="T14" fmla="*/ 816 w 1533"/>
              <a:gd name="T15" fmla="*/ 592 h 3587"/>
              <a:gd name="T16" fmla="*/ 691 w 1533"/>
              <a:gd name="T17" fmla="*/ 585 h 3587"/>
              <a:gd name="T18" fmla="*/ 579 w 1533"/>
              <a:gd name="T19" fmla="*/ 525 h 3587"/>
              <a:gd name="T20" fmla="*/ 503 w 1533"/>
              <a:gd name="T21" fmla="*/ 425 h 3587"/>
              <a:gd name="T22" fmla="*/ 475 w 1533"/>
              <a:gd name="T23" fmla="*/ 303 h 3587"/>
              <a:gd name="T24" fmla="*/ 498 w 1533"/>
              <a:gd name="T25" fmla="*/ 180 h 3587"/>
              <a:gd name="T26" fmla="*/ 570 w 1533"/>
              <a:gd name="T27" fmla="*/ 79 h 3587"/>
              <a:gd name="T28" fmla="*/ 676 w 1533"/>
              <a:gd name="T29" fmla="*/ 16 h 3587"/>
              <a:gd name="T30" fmla="*/ 459 w 1533"/>
              <a:gd name="T31" fmla="*/ 693 h 3587"/>
              <a:gd name="T32" fmla="*/ 582 w 1533"/>
              <a:gd name="T33" fmla="*/ 665 h 3587"/>
              <a:gd name="T34" fmla="*/ 944 w 1533"/>
              <a:gd name="T35" fmla="*/ 665 h 3587"/>
              <a:gd name="T36" fmla="*/ 1077 w 1533"/>
              <a:gd name="T37" fmla="*/ 695 h 3587"/>
              <a:gd name="T38" fmla="*/ 1191 w 1533"/>
              <a:gd name="T39" fmla="*/ 769 h 3587"/>
              <a:gd name="T40" fmla="*/ 1272 w 1533"/>
              <a:gd name="T41" fmla="*/ 878 h 3587"/>
              <a:gd name="T42" fmla="*/ 1447 w 1533"/>
              <a:gd name="T43" fmla="*/ 1476 h 3587"/>
              <a:gd name="T44" fmla="*/ 1533 w 1533"/>
              <a:gd name="T45" fmla="*/ 1823 h 3587"/>
              <a:gd name="T46" fmla="*/ 1507 w 1533"/>
              <a:gd name="T47" fmla="*/ 1910 h 3587"/>
              <a:gd name="T48" fmla="*/ 1451 w 1533"/>
              <a:gd name="T49" fmla="*/ 1945 h 3587"/>
              <a:gd name="T50" fmla="*/ 1384 w 1533"/>
              <a:gd name="T51" fmla="*/ 1943 h 3587"/>
              <a:gd name="T52" fmla="*/ 1333 w 1533"/>
              <a:gd name="T53" fmla="*/ 1898 h 3587"/>
              <a:gd name="T54" fmla="*/ 1306 w 1533"/>
              <a:gd name="T55" fmla="*/ 1831 h 3587"/>
              <a:gd name="T56" fmla="*/ 1034 w 1533"/>
              <a:gd name="T57" fmla="*/ 1084 h 3587"/>
              <a:gd name="T58" fmla="*/ 1056 w 1533"/>
              <a:gd name="T59" fmla="*/ 3450 h 3587"/>
              <a:gd name="T60" fmla="*/ 1038 w 1533"/>
              <a:gd name="T61" fmla="*/ 3525 h 3587"/>
              <a:gd name="T62" fmla="*/ 981 w 1533"/>
              <a:gd name="T63" fmla="*/ 3577 h 3587"/>
              <a:gd name="T64" fmla="*/ 910 w 1533"/>
              <a:gd name="T65" fmla="*/ 3585 h 3587"/>
              <a:gd name="T66" fmla="*/ 845 w 1533"/>
              <a:gd name="T67" fmla="*/ 3551 h 3587"/>
              <a:gd name="T68" fmla="*/ 811 w 1533"/>
              <a:gd name="T69" fmla="*/ 3486 h 3587"/>
              <a:gd name="T70" fmla="*/ 807 w 1533"/>
              <a:gd name="T71" fmla="*/ 3411 h 3587"/>
              <a:gd name="T72" fmla="*/ 727 w 1533"/>
              <a:gd name="T73" fmla="*/ 2436 h 3587"/>
              <a:gd name="T74" fmla="*/ 727 w 1533"/>
              <a:gd name="T75" fmla="*/ 3455 h 3587"/>
              <a:gd name="T76" fmla="*/ 705 w 1533"/>
              <a:gd name="T77" fmla="*/ 3531 h 3587"/>
              <a:gd name="T78" fmla="*/ 649 w 1533"/>
              <a:gd name="T79" fmla="*/ 3578 h 3587"/>
              <a:gd name="T80" fmla="*/ 576 w 1533"/>
              <a:gd name="T81" fmla="*/ 3585 h 3587"/>
              <a:gd name="T82" fmla="*/ 512 w 1533"/>
              <a:gd name="T83" fmla="*/ 3553 h 3587"/>
              <a:gd name="T84" fmla="*/ 478 w 1533"/>
              <a:gd name="T85" fmla="*/ 3495 h 3587"/>
              <a:gd name="T86" fmla="*/ 471 w 1533"/>
              <a:gd name="T87" fmla="*/ 2433 h 3587"/>
              <a:gd name="T88" fmla="*/ 436 w 1533"/>
              <a:gd name="T89" fmla="*/ 1083 h 3587"/>
              <a:gd name="T90" fmla="*/ 229 w 1533"/>
              <a:gd name="T91" fmla="*/ 1838 h 3587"/>
              <a:gd name="T92" fmla="*/ 202 w 1533"/>
              <a:gd name="T93" fmla="*/ 1900 h 3587"/>
              <a:gd name="T94" fmla="*/ 148 w 1533"/>
              <a:gd name="T95" fmla="*/ 1941 h 3587"/>
              <a:gd name="T96" fmla="*/ 77 w 1533"/>
              <a:gd name="T97" fmla="*/ 1940 h 3587"/>
              <a:gd name="T98" fmla="*/ 22 w 1533"/>
              <a:gd name="T99" fmla="*/ 1898 h 3587"/>
              <a:gd name="T100" fmla="*/ 0 w 1533"/>
              <a:gd name="T101" fmla="*/ 1834 h 3587"/>
              <a:gd name="T102" fmla="*/ 8 w 1533"/>
              <a:gd name="T103" fmla="*/ 1765 h 3587"/>
              <a:gd name="T104" fmla="*/ 238 w 1533"/>
              <a:gd name="T105" fmla="*/ 950 h 3587"/>
              <a:gd name="T106" fmla="*/ 292 w 1533"/>
              <a:gd name="T107" fmla="*/ 830 h 3587"/>
              <a:gd name="T108" fmla="*/ 384 w 1533"/>
              <a:gd name="T109" fmla="*/ 735 h 3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33" h="3587">
                <a:moveTo>
                  <a:pt x="716" y="5"/>
                </a:moveTo>
                <a:lnTo>
                  <a:pt x="756" y="0"/>
                </a:lnTo>
                <a:lnTo>
                  <a:pt x="796" y="0"/>
                </a:lnTo>
                <a:lnTo>
                  <a:pt x="836" y="8"/>
                </a:lnTo>
                <a:lnTo>
                  <a:pt x="874" y="20"/>
                </a:lnTo>
                <a:lnTo>
                  <a:pt x="911" y="38"/>
                </a:lnTo>
                <a:lnTo>
                  <a:pt x="945" y="62"/>
                </a:lnTo>
                <a:lnTo>
                  <a:pt x="974" y="90"/>
                </a:lnTo>
                <a:lnTo>
                  <a:pt x="1001" y="120"/>
                </a:lnTo>
                <a:lnTo>
                  <a:pt x="1023" y="155"/>
                </a:lnTo>
                <a:lnTo>
                  <a:pt x="1040" y="191"/>
                </a:lnTo>
                <a:lnTo>
                  <a:pt x="1053" y="230"/>
                </a:lnTo>
                <a:lnTo>
                  <a:pt x="1059" y="270"/>
                </a:lnTo>
                <a:lnTo>
                  <a:pt x="1060" y="311"/>
                </a:lnTo>
                <a:lnTo>
                  <a:pt x="1056" y="351"/>
                </a:lnTo>
                <a:lnTo>
                  <a:pt x="1046" y="390"/>
                </a:lnTo>
                <a:lnTo>
                  <a:pt x="1031" y="427"/>
                </a:lnTo>
                <a:lnTo>
                  <a:pt x="1011" y="462"/>
                </a:lnTo>
                <a:lnTo>
                  <a:pt x="986" y="493"/>
                </a:lnTo>
                <a:lnTo>
                  <a:pt x="958" y="523"/>
                </a:lnTo>
                <a:lnTo>
                  <a:pt x="927" y="547"/>
                </a:lnTo>
                <a:lnTo>
                  <a:pt x="892" y="567"/>
                </a:lnTo>
                <a:lnTo>
                  <a:pt x="856" y="583"/>
                </a:lnTo>
                <a:lnTo>
                  <a:pt x="816" y="592"/>
                </a:lnTo>
                <a:lnTo>
                  <a:pt x="773" y="597"/>
                </a:lnTo>
                <a:lnTo>
                  <a:pt x="732" y="593"/>
                </a:lnTo>
                <a:lnTo>
                  <a:pt x="691" y="585"/>
                </a:lnTo>
                <a:lnTo>
                  <a:pt x="651" y="570"/>
                </a:lnTo>
                <a:lnTo>
                  <a:pt x="613" y="550"/>
                </a:lnTo>
                <a:lnTo>
                  <a:pt x="579" y="525"/>
                </a:lnTo>
                <a:lnTo>
                  <a:pt x="550" y="496"/>
                </a:lnTo>
                <a:lnTo>
                  <a:pt x="524" y="462"/>
                </a:lnTo>
                <a:lnTo>
                  <a:pt x="503" y="425"/>
                </a:lnTo>
                <a:lnTo>
                  <a:pt x="488" y="386"/>
                </a:lnTo>
                <a:lnTo>
                  <a:pt x="478" y="345"/>
                </a:lnTo>
                <a:lnTo>
                  <a:pt x="475" y="303"/>
                </a:lnTo>
                <a:lnTo>
                  <a:pt x="477" y="262"/>
                </a:lnTo>
                <a:lnTo>
                  <a:pt x="485" y="219"/>
                </a:lnTo>
                <a:lnTo>
                  <a:pt x="498" y="180"/>
                </a:lnTo>
                <a:lnTo>
                  <a:pt x="518" y="143"/>
                </a:lnTo>
                <a:lnTo>
                  <a:pt x="542" y="109"/>
                </a:lnTo>
                <a:lnTo>
                  <a:pt x="570" y="79"/>
                </a:lnTo>
                <a:lnTo>
                  <a:pt x="602" y="53"/>
                </a:lnTo>
                <a:lnTo>
                  <a:pt x="637" y="31"/>
                </a:lnTo>
                <a:lnTo>
                  <a:pt x="676" y="16"/>
                </a:lnTo>
                <a:lnTo>
                  <a:pt x="716" y="5"/>
                </a:lnTo>
                <a:close/>
                <a:moveTo>
                  <a:pt x="422" y="711"/>
                </a:moveTo>
                <a:lnTo>
                  <a:pt x="459" y="693"/>
                </a:lnTo>
                <a:lnTo>
                  <a:pt x="499" y="679"/>
                </a:lnTo>
                <a:lnTo>
                  <a:pt x="539" y="671"/>
                </a:lnTo>
                <a:lnTo>
                  <a:pt x="582" y="665"/>
                </a:lnTo>
                <a:lnTo>
                  <a:pt x="623" y="664"/>
                </a:lnTo>
                <a:lnTo>
                  <a:pt x="784" y="664"/>
                </a:lnTo>
                <a:lnTo>
                  <a:pt x="944" y="665"/>
                </a:lnTo>
                <a:lnTo>
                  <a:pt x="990" y="670"/>
                </a:lnTo>
                <a:lnTo>
                  <a:pt x="1034" y="679"/>
                </a:lnTo>
                <a:lnTo>
                  <a:pt x="1077" y="695"/>
                </a:lnTo>
                <a:lnTo>
                  <a:pt x="1118" y="716"/>
                </a:lnTo>
                <a:lnTo>
                  <a:pt x="1155" y="740"/>
                </a:lnTo>
                <a:lnTo>
                  <a:pt x="1191" y="769"/>
                </a:lnTo>
                <a:lnTo>
                  <a:pt x="1222" y="802"/>
                </a:lnTo>
                <a:lnTo>
                  <a:pt x="1250" y="839"/>
                </a:lnTo>
                <a:lnTo>
                  <a:pt x="1272" y="878"/>
                </a:lnTo>
                <a:lnTo>
                  <a:pt x="1288" y="922"/>
                </a:lnTo>
                <a:lnTo>
                  <a:pt x="1369" y="1198"/>
                </a:lnTo>
                <a:lnTo>
                  <a:pt x="1447" y="1476"/>
                </a:lnTo>
                <a:lnTo>
                  <a:pt x="1524" y="1753"/>
                </a:lnTo>
                <a:lnTo>
                  <a:pt x="1531" y="1787"/>
                </a:lnTo>
                <a:lnTo>
                  <a:pt x="1533" y="1823"/>
                </a:lnTo>
                <a:lnTo>
                  <a:pt x="1528" y="1857"/>
                </a:lnTo>
                <a:lnTo>
                  <a:pt x="1519" y="1890"/>
                </a:lnTo>
                <a:lnTo>
                  <a:pt x="1507" y="1910"/>
                </a:lnTo>
                <a:lnTo>
                  <a:pt x="1492" y="1925"/>
                </a:lnTo>
                <a:lnTo>
                  <a:pt x="1472" y="1938"/>
                </a:lnTo>
                <a:lnTo>
                  <a:pt x="1451" y="1945"/>
                </a:lnTo>
                <a:lnTo>
                  <a:pt x="1428" y="1949"/>
                </a:lnTo>
                <a:lnTo>
                  <a:pt x="1406" y="1949"/>
                </a:lnTo>
                <a:lnTo>
                  <a:pt x="1384" y="1943"/>
                </a:lnTo>
                <a:lnTo>
                  <a:pt x="1364" y="1932"/>
                </a:lnTo>
                <a:lnTo>
                  <a:pt x="1347" y="1917"/>
                </a:lnTo>
                <a:lnTo>
                  <a:pt x="1333" y="1898"/>
                </a:lnTo>
                <a:lnTo>
                  <a:pt x="1322" y="1876"/>
                </a:lnTo>
                <a:lnTo>
                  <a:pt x="1314" y="1853"/>
                </a:lnTo>
                <a:lnTo>
                  <a:pt x="1306" y="1831"/>
                </a:lnTo>
                <a:lnTo>
                  <a:pt x="1299" y="1807"/>
                </a:lnTo>
                <a:lnTo>
                  <a:pt x="1101" y="1083"/>
                </a:lnTo>
                <a:lnTo>
                  <a:pt x="1034" y="1084"/>
                </a:lnTo>
                <a:lnTo>
                  <a:pt x="1401" y="2431"/>
                </a:lnTo>
                <a:lnTo>
                  <a:pt x="1056" y="2431"/>
                </a:lnTo>
                <a:lnTo>
                  <a:pt x="1056" y="3450"/>
                </a:lnTo>
                <a:lnTo>
                  <a:pt x="1053" y="3475"/>
                </a:lnTo>
                <a:lnTo>
                  <a:pt x="1047" y="3500"/>
                </a:lnTo>
                <a:lnTo>
                  <a:pt x="1038" y="3525"/>
                </a:lnTo>
                <a:lnTo>
                  <a:pt x="1023" y="3546"/>
                </a:lnTo>
                <a:lnTo>
                  <a:pt x="1004" y="3564"/>
                </a:lnTo>
                <a:lnTo>
                  <a:pt x="981" y="3577"/>
                </a:lnTo>
                <a:lnTo>
                  <a:pt x="958" y="3585"/>
                </a:lnTo>
                <a:lnTo>
                  <a:pt x="934" y="3587"/>
                </a:lnTo>
                <a:lnTo>
                  <a:pt x="910" y="3585"/>
                </a:lnTo>
                <a:lnTo>
                  <a:pt x="886" y="3578"/>
                </a:lnTo>
                <a:lnTo>
                  <a:pt x="864" y="3567"/>
                </a:lnTo>
                <a:lnTo>
                  <a:pt x="845" y="3551"/>
                </a:lnTo>
                <a:lnTo>
                  <a:pt x="830" y="3532"/>
                </a:lnTo>
                <a:lnTo>
                  <a:pt x="818" y="3510"/>
                </a:lnTo>
                <a:lnTo>
                  <a:pt x="811" y="3486"/>
                </a:lnTo>
                <a:lnTo>
                  <a:pt x="807" y="3461"/>
                </a:lnTo>
                <a:lnTo>
                  <a:pt x="807" y="3435"/>
                </a:lnTo>
                <a:lnTo>
                  <a:pt x="807" y="3411"/>
                </a:lnTo>
                <a:lnTo>
                  <a:pt x="807" y="3386"/>
                </a:lnTo>
                <a:lnTo>
                  <a:pt x="807" y="2436"/>
                </a:lnTo>
                <a:lnTo>
                  <a:pt x="727" y="2436"/>
                </a:lnTo>
                <a:lnTo>
                  <a:pt x="727" y="3403"/>
                </a:lnTo>
                <a:lnTo>
                  <a:pt x="727" y="3428"/>
                </a:lnTo>
                <a:lnTo>
                  <a:pt x="727" y="3455"/>
                </a:lnTo>
                <a:lnTo>
                  <a:pt x="724" y="3481"/>
                </a:lnTo>
                <a:lnTo>
                  <a:pt x="717" y="3507"/>
                </a:lnTo>
                <a:lnTo>
                  <a:pt x="705" y="3531"/>
                </a:lnTo>
                <a:lnTo>
                  <a:pt x="690" y="3551"/>
                </a:lnTo>
                <a:lnTo>
                  <a:pt x="671" y="3566"/>
                </a:lnTo>
                <a:lnTo>
                  <a:pt x="649" y="3578"/>
                </a:lnTo>
                <a:lnTo>
                  <a:pt x="625" y="3585"/>
                </a:lnTo>
                <a:lnTo>
                  <a:pt x="600" y="3587"/>
                </a:lnTo>
                <a:lnTo>
                  <a:pt x="576" y="3585"/>
                </a:lnTo>
                <a:lnTo>
                  <a:pt x="552" y="3579"/>
                </a:lnTo>
                <a:lnTo>
                  <a:pt x="530" y="3567"/>
                </a:lnTo>
                <a:lnTo>
                  <a:pt x="512" y="3553"/>
                </a:lnTo>
                <a:lnTo>
                  <a:pt x="497" y="3535"/>
                </a:lnTo>
                <a:lnTo>
                  <a:pt x="485" y="3517"/>
                </a:lnTo>
                <a:lnTo>
                  <a:pt x="478" y="3495"/>
                </a:lnTo>
                <a:lnTo>
                  <a:pt x="472" y="3473"/>
                </a:lnTo>
                <a:lnTo>
                  <a:pt x="471" y="3450"/>
                </a:lnTo>
                <a:lnTo>
                  <a:pt x="471" y="2433"/>
                </a:lnTo>
                <a:lnTo>
                  <a:pt x="134" y="2433"/>
                </a:lnTo>
                <a:lnTo>
                  <a:pt x="495" y="1083"/>
                </a:lnTo>
                <a:lnTo>
                  <a:pt x="436" y="1083"/>
                </a:lnTo>
                <a:lnTo>
                  <a:pt x="241" y="1794"/>
                </a:lnTo>
                <a:lnTo>
                  <a:pt x="235" y="1816"/>
                </a:lnTo>
                <a:lnTo>
                  <a:pt x="229" y="1838"/>
                </a:lnTo>
                <a:lnTo>
                  <a:pt x="222" y="1859"/>
                </a:lnTo>
                <a:lnTo>
                  <a:pt x="214" y="1880"/>
                </a:lnTo>
                <a:lnTo>
                  <a:pt x="202" y="1900"/>
                </a:lnTo>
                <a:lnTo>
                  <a:pt x="188" y="1918"/>
                </a:lnTo>
                <a:lnTo>
                  <a:pt x="169" y="1932"/>
                </a:lnTo>
                <a:lnTo>
                  <a:pt x="148" y="1941"/>
                </a:lnTo>
                <a:lnTo>
                  <a:pt x="124" y="1946"/>
                </a:lnTo>
                <a:lnTo>
                  <a:pt x="101" y="1945"/>
                </a:lnTo>
                <a:lnTo>
                  <a:pt x="77" y="1940"/>
                </a:lnTo>
                <a:lnTo>
                  <a:pt x="56" y="1931"/>
                </a:lnTo>
                <a:lnTo>
                  <a:pt x="37" y="1917"/>
                </a:lnTo>
                <a:lnTo>
                  <a:pt x="22" y="1898"/>
                </a:lnTo>
                <a:lnTo>
                  <a:pt x="10" y="1878"/>
                </a:lnTo>
                <a:lnTo>
                  <a:pt x="3" y="1857"/>
                </a:lnTo>
                <a:lnTo>
                  <a:pt x="0" y="1834"/>
                </a:lnTo>
                <a:lnTo>
                  <a:pt x="0" y="1811"/>
                </a:lnTo>
                <a:lnTo>
                  <a:pt x="3" y="1789"/>
                </a:lnTo>
                <a:lnTo>
                  <a:pt x="8" y="1765"/>
                </a:lnTo>
                <a:lnTo>
                  <a:pt x="14" y="1744"/>
                </a:lnTo>
                <a:lnTo>
                  <a:pt x="125" y="1346"/>
                </a:lnTo>
                <a:lnTo>
                  <a:pt x="238" y="950"/>
                </a:lnTo>
                <a:lnTo>
                  <a:pt x="252" y="909"/>
                </a:lnTo>
                <a:lnTo>
                  <a:pt x="270" y="867"/>
                </a:lnTo>
                <a:lnTo>
                  <a:pt x="292" y="830"/>
                </a:lnTo>
                <a:lnTo>
                  <a:pt x="319" y="795"/>
                </a:lnTo>
                <a:lnTo>
                  <a:pt x="350" y="763"/>
                </a:lnTo>
                <a:lnTo>
                  <a:pt x="384" y="735"/>
                </a:lnTo>
                <a:lnTo>
                  <a:pt x="422" y="711"/>
                </a:lnTo>
                <a:close/>
              </a:path>
            </a:pathLst>
          </a:custGeom>
          <a:solidFill>
            <a:srgbClr val="31AB7C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98" name="Freeform 7"/>
          <p:cNvSpPr>
            <a:spLocks noEditPoints="1"/>
          </p:cNvSpPr>
          <p:nvPr/>
        </p:nvSpPr>
        <p:spPr bwMode="auto">
          <a:xfrm>
            <a:off x="8210126" y="871317"/>
            <a:ext cx="296334" cy="790660"/>
          </a:xfrm>
          <a:custGeom>
            <a:avLst/>
            <a:gdLst>
              <a:gd name="T0" fmla="*/ 699 w 1344"/>
              <a:gd name="T1" fmla="*/ 2 h 3586"/>
              <a:gd name="T2" fmla="*/ 812 w 1344"/>
              <a:gd name="T3" fmla="*/ 35 h 3586"/>
              <a:gd name="T4" fmla="*/ 902 w 1344"/>
              <a:gd name="T5" fmla="*/ 110 h 3586"/>
              <a:gd name="T6" fmla="*/ 957 w 1344"/>
              <a:gd name="T7" fmla="*/ 212 h 3586"/>
              <a:gd name="T8" fmla="*/ 969 w 1344"/>
              <a:gd name="T9" fmla="*/ 325 h 3586"/>
              <a:gd name="T10" fmla="*/ 938 w 1344"/>
              <a:gd name="T11" fmla="*/ 433 h 3586"/>
              <a:gd name="T12" fmla="*/ 871 w 1344"/>
              <a:gd name="T13" fmla="*/ 523 h 3586"/>
              <a:gd name="T14" fmla="*/ 770 w 1344"/>
              <a:gd name="T15" fmla="*/ 581 h 3586"/>
              <a:gd name="T16" fmla="*/ 651 w 1344"/>
              <a:gd name="T17" fmla="*/ 596 h 3586"/>
              <a:gd name="T18" fmla="*/ 534 w 1344"/>
              <a:gd name="T19" fmla="*/ 564 h 3586"/>
              <a:gd name="T20" fmla="*/ 436 w 1344"/>
              <a:gd name="T21" fmla="*/ 481 h 3586"/>
              <a:gd name="T22" fmla="*/ 384 w 1344"/>
              <a:gd name="T23" fmla="*/ 372 h 3586"/>
              <a:gd name="T24" fmla="*/ 378 w 1344"/>
              <a:gd name="T25" fmla="*/ 261 h 3586"/>
              <a:gd name="T26" fmla="*/ 412 w 1344"/>
              <a:gd name="T27" fmla="*/ 155 h 3586"/>
              <a:gd name="T28" fmla="*/ 483 w 1344"/>
              <a:gd name="T29" fmla="*/ 69 h 3586"/>
              <a:gd name="T30" fmla="*/ 583 w 1344"/>
              <a:gd name="T31" fmla="*/ 14 h 3586"/>
              <a:gd name="T32" fmla="*/ 166 w 1344"/>
              <a:gd name="T33" fmla="*/ 732 h 3586"/>
              <a:gd name="T34" fmla="*/ 278 w 1344"/>
              <a:gd name="T35" fmla="*/ 679 h 3586"/>
              <a:gd name="T36" fmla="*/ 401 w 1344"/>
              <a:gd name="T37" fmla="*/ 664 h 3586"/>
              <a:gd name="T38" fmla="*/ 952 w 1344"/>
              <a:gd name="T39" fmla="*/ 664 h 3586"/>
              <a:gd name="T40" fmla="*/ 1089 w 1344"/>
              <a:gd name="T41" fmla="*/ 686 h 3586"/>
              <a:gd name="T42" fmla="*/ 1207 w 1344"/>
              <a:gd name="T43" fmla="*/ 754 h 3586"/>
              <a:gd name="T44" fmla="*/ 1293 w 1344"/>
              <a:gd name="T45" fmla="*/ 862 h 3586"/>
              <a:gd name="T46" fmla="*/ 1339 w 1344"/>
              <a:gd name="T47" fmla="*/ 991 h 3586"/>
              <a:gd name="T48" fmla="*/ 1344 w 1344"/>
              <a:gd name="T49" fmla="*/ 1129 h 3586"/>
              <a:gd name="T50" fmla="*/ 1340 w 1344"/>
              <a:gd name="T51" fmla="*/ 1990 h 3586"/>
              <a:gd name="T52" fmla="*/ 1313 w 1344"/>
              <a:gd name="T53" fmla="*/ 2050 h 3586"/>
              <a:gd name="T54" fmla="*/ 1255 w 1344"/>
              <a:gd name="T55" fmla="*/ 2088 h 3586"/>
              <a:gd name="T56" fmla="*/ 1184 w 1344"/>
              <a:gd name="T57" fmla="*/ 2089 h 3586"/>
              <a:gd name="T58" fmla="*/ 1123 w 1344"/>
              <a:gd name="T59" fmla="*/ 2055 h 3586"/>
              <a:gd name="T60" fmla="*/ 1092 w 1344"/>
              <a:gd name="T61" fmla="*/ 1987 h 3586"/>
              <a:gd name="T62" fmla="*/ 1089 w 1344"/>
              <a:gd name="T63" fmla="*/ 1908 h 3586"/>
              <a:gd name="T64" fmla="*/ 1087 w 1344"/>
              <a:gd name="T65" fmla="*/ 1123 h 3586"/>
              <a:gd name="T66" fmla="*/ 1048 w 1344"/>
              <a:gd name="T67" fmla="*/ 1218 h 3586"/>
              <a:gd name="T68" fmla="*/ 1042 w 1344"/>
              <a:gd name="T69" fmla="*/ 3452 h 3586"/>
              <a:gd name="T70" fmla="*/ 1002 w 1344"/>
              <a:gd name="T71" fmla="*/ 3531 h 3586"/>
              <a:gd name="T72" fmla="*/ 929 w 1344"/>
              <a:gd name="T73" fmla="*/ 3576 h 3586"/>
              <a:gd name="T74" fmla="*/ 844 w 1344"/>
              <a:gd name="T75" fmla="*/ 3582 h 3586"/>
              <a:gd name="T76" fmla="*/ 768 w 1344"/>
              <a:gd name="T77" fmla="*/ 3546 h 3586"/>
              <a:gd name="T78" fmla="*/ 719 w 1344"/>
              <a:gd name="T79" fmla="*/ 3477 h 3586"/>
              <a:gd name="T80" fmla="*/ 705 w 1344"/>
              <a:gd name="T81" fmla="*/ 3385 h 3586"/>
              <a:gd name="T82" fmla="*/ 641 w 1344"/>
              <a:gd name="T83" fmla="*/ 2090 h 3586"/>
              <a:gd name="T84" fmla="*/ 634 w 1344"/>
              <a:gd name="T85" fmla="*/ 3447 h 3586"/>
              <a:gd name="T86" fmla="*/ 593 w 1344"/>
              <a:gd name="T87" fmla="*/ 3530 h 3586"/>
              <a:gd name="T88" fmla="*/ 523 w 1344"/>
              <a:gd name="T89" fmla="*/ 3576 h 3586"/>
              <a:gd name="T90" fmla="*/ 440 w 1344"/>
              <a:gd name="T91" fmla="*/ 3583 h 3586"/>
              <a:gd name="T92" fmla="*/ 362 w 1344"/>
              <a:gd name="T93" fmla="*/ 3552 h 3586"/>
              <a:gd name="T94" fmla="*/ 313 w 1344"/>
              <a:gd name="T95" fmla="*/ 3489 h 3586"/>
              <a:gd name="T96" fmla="*/ 296 w 1344"/>
              <a:gd name="T97" fmla="*/ 3410 h 3586"/>
              <a:gd name="T98" fmla="*/ 249 w 1344"/>
              <a:gd name="T99" fmla="*/ 1542 h 3586"/>
              <a:gd name="T100" fmla="*/ 242 w 1344"/>
              <a:gd name="T101" fmla="*/ 2004 h 3586"/>
              <a:gd name="T102" fmla="*/ 210 w 1344"/>
              <a:gd name="T103" fmla="*/ 2059 h 3586"/>
              <a:gd name="T104" fmla="*/ 143 w 1344"/>
              <a:gd name="T105" fmla="*/ 2091 h 3586"/>
              <a:gd name="T106" fmla="*/ 69 w 1344"/>
              <a:gd name="T107" fmla="*/ 2080 h 3586"/>
              <a:gd name="T108" fmla="*/ 17 w 1344"/>
              <a:gd name="T109" fmla="*/ 2030 h 3586"/>
              <a:gd name="T110" fmla="*/ 1 w 1344"/>
              <a:gd name="T111" fmla="*/ 1961 h 3586"/>
              <a:gd name="T112" fmla="*/ 0 w 1344"/>
              <a:gd name="T113" fmla="*/ 1065 h 3586"/>
              <a:gd name="T114" fmla="*/ 25 w 1344"/>
              <a:gd name="T115" fmla="*/ 921 h 3586"/>
              <a:gd name="T116" fmla="*/ 100 w 1344"/>
              <a:gd name="T117" fmla="*/ 794 h 3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44" h="3586">
                <a:moveTo>
                  <a:pt x="620" y="5"/>
                </a:moveTo>
                <a:lnTo>
                  <a:pt x="659" y="0"/>
                </a:lnTo>
                <a:lnTo>
                  <a:pt x="699" y="2"/>
                </a:lnTo>
                <a:lnTo>
                  <a:pt x="737" y="7"/>
                </a:lnTo>
                <a:lnTo>
                  <a:pt x="776" y="19"/>
                </a:lnTo>
                <a:lnTo>
                  <a:pt x="812" y="35"/>
                </a:lnTo>
                <a:lnTo>
                  <a:pt x="845" y="56"/>
                </a:lnTo>
                <a:lnTo>
                  <a:pt x="876" y="81"/>
                </a:lnTo>
                <a:lnTo>
                  <a:pt x="902" y="110"/>
                </a:lnTo>
                <a:lnTo>
                  <a:pt x="926" y="142"/>
                </a:lnTo>
                <a:lnTo>
                  <a:pt x="944" y="177"/>
                </a:lnTo>
                <a:lnTo>
                  <a:pt x="957" y="212"/>
                </a:lnTo>
                <a:lnTo>
                  <a:pt x="965" y="249"/>
                </a:lnTo>
                <a:lnTo>
                  <a:pt x="970" y="287"/>
                </a:lnTo>
                <a:lnTo>
                  <a:pt x="969" y="325"/>
                </a:lnTo>
                <a:lnTo>
                  <a:pt x="963" y="362"/>
                </a:lnTo>
                <a:lnTo>
                  <a:pt x="952" y="398"/>
                </a:lnTo>
                <a:lnTo>
                  <a:pt x="938" y="433"/>
                </a:lnTo>
                <a:lnTo>
                  <a:pt x="920" y="466"/>
                </a:lnTo>
                <a:lnTo>
                  <a:pt x="898" y="496"/>
                </a:lnTo>
                <a:lnTo>
                  <a:pt x="871" y="523"/>
                </a:lnTo>
                <a:lnTo>
                  <a:pt x="841" y="546"/>
                </a:lnTo>
                <a:lnTo>
                  <a:pt x="806" y="566"/>
                </a:lnTo>
                <a:lnTo>
                  <a:pt x="770" y="581"/>
                </a:lnTo>
                <a:lnTo>
                  <a:pt x="730" y="592"/>
                </a:lnTo>
                <a:lnTo>
                  <a:pt x="691" y="596"/>
                </a:lnTo>
                <a:lnTo>
                  <a:pt x="651" y="596"/>
                </a:lnTo>
                <a:lnTo>
                  <a:pt x="612" y="592"/>
                </a:lnTo>
                <a:lnTo>
                  <a:pt x="573" y="580"/>
                </a:lnTo>
                <a:lnTo>
                  <a:pt x="534" y="564"/>
                </a:lnTo>
                <a:lnTo>
                  <a:pt x="498" y="542"/>
                </a:lnTo>
                <a:lnTo>
                  <a:pt x="465" y="514"/>
                </a:lnTo>
                <a:lnTo>
                  <a:pt x="436" y="481"/>
                </a:lnTo>
                <a:lnTo>
                  <a:pt x="413" y="446"/>
                </a:lnTo>
                <a:lnTo>
                  <a:pt x="395" y="407"/>
                </a:lnTo>
                <a:lnTo>
                  <a:pt x="384" y="372"/>
                </a:lnTo>
                <a:lnTo>
                  <a:pt x="377" y="334"/>
                </a:lnTo>
                <a:lnTo>
                  <a:pt x="376" y="298"/>
                </a:lnTo>
                <a:lnTo>
                  <a:pt x="378" y="261"/>
                </a:lnTo>
                <a:lnTo>
                  <a:pt x="385" y="224"/>
                </a:lnTo>
                <a:lnTo>
                  <a:pt x="395" y="189"/>
                </a:lnTo>
                <a:lnTo>
                  <a:pt x="412" y="155"/>
                </a:lnTo>
                <a:lnTo>
                  <a:pt x="431" y="124"/>
                </a:lnTo>
                <a:lnTo>
                  <a:pt x="455" y="96"/>
                </a:lnTo>
                <a:lnTo>
                  <a:pt x="483" y="69"/>
                </a:lnTo>
                <a:lnTo>
                  <a:pt x="514" y="47"/>
                </a:lnTo>
                <a:lnTo>
                  <a:pt x="547" y="28"/>
                </a:lnTo>
                <a:lnTo>
                  <a:pt x="583" y="14"/>
                </a:lnTo>
                <a:lnTo>
                  <a:pt x="620" y="5"/>
                </a:lnTo>
                <a:close/>
                <a:moveTo>
                  <a:pt x="135" y="758"/>
                </a:moveTo>
                <a:lnTo>
                  <a:pt x="166" y="732"/>
                </a:lnTo>
                <a:lnTo>
                  <a:pt x="201" y="710"/>
                </a:lnTo>
                <a:lnTo>
                  <a:pt x="238" y="693"/>
                </a:lnTo>
                <a:lnTo>
                  <a:pt x="278" y="679"/>
                </a:lnTo>
                <a:lnTo>
                  <a:pt x="319" y="670"/>
                </a:lnTo>
                <a:lnTo>
                  <a:pt x="359" y="665"/>
                </a:lnTo>
                <a:lnTo>
                  <a:pt x="401" y="664"/>
                </a:lnTo>
                <a:lnTo>
                  <a:pt x="585" y="667"/>
                </a:lnTo>
                <a:lnTo>
                  <a:pt x="769" y="667"/>
                </a:lnTo>
                <a:lnTo>
                  <a:pt x="952" y="664"/>
                </a:lnTo>
                <a:lnTo>
                  <a:pt x="998" y="666"/>
                </a:lnTo>
                <a:lnTo>
                  <a:pt x="1043" y="673"/>
                </a:lnTo>
                <a:lnTo>
                  <a:pt x="1089" y="686"/>
                </a:lnTo>
                <a:lnTo>
                  <a:pt x="1130" y="703"/>
                </a:lnTo>
                <a:lnTo>
                  <a:pt x="1170" y="727"/>
                </a:lnTo>
                <a:lnTo>
                  <a:pt x="1207" y="754"/>
                </a:lnTo>
                <a:lnTo>
                  <a:pt x="1240" y="787"/>
                </a:lnTo>
                <a:lnTo>
                  <a:pt x="1269" y="822"/>
                </a:lnTo>
                <a:lnTo>
                  <a:pt x="1293" y="862"/>
                </a:lnTo>
                <a:lnTo>
                  <a:pt x="1313" y="902"/>
                </a:lnTo>
                <a:lnTo>
                  <a:pt x="1328" y="946"/>
                </a:lnTo>
                <a:lnTo>
                  <a:pt x="1339" y="991"/>
                </a:lnTo>
                <a:lnTo>
                  <a:pt x="1343" y="1037"/>
                </a:lnTo>
                <a:lnTo>
                  <a:pt x="1344" y="1083"/>
                </a:lnTo>
                <a:lnTo>
                  <a:pt x="1344" y="1129"/>
                </a:lnTo>
                <a:lnTo>
                  <a:pt x="1344" y="1946"/>
                </a:lnTo>
                <a:lnTo>
                  <a:pt x="1343" y="1968"/>
                </a:lnTo>
                <a:lnTo>
                  <a:pt x="1340" y="1990"/>
                </a:lnTo>
                <a:lnTo>
                  <a:pt x="1334" y="2011"/>
                </a:lnTo>
                <a:lnTo>
                  <a:pt x="1326" y="2031"/>
                </a:lnTo>
                <a:lnTo>
                  <a:pt x="1313" y="2050"/>
                </a:lnTo>
                <a:lnTo>
                  <a:pt x="1297" y="2067"/>
                </a:lnTo>
                <a:lnTo>
                  <a:pt x="1277" y="2079"/>
                </a:lnTo>
                <a:lnTo>
                  <a:pt x="1255" y="2088"/>
                </a:lnTo>
                <a:lnTo>
                  <a:pt x="1232" y="2093"/>
                </a:lnTo>
                <a:lnTo>
                  <a:pt x="1207" y="2093"/>
                </a:lnTo>
                <a:lnTo>
                  <a:pt x="1184" y="2089"/>
                </a:lnTo>
                <a:lnTo>
                  <a:pt x="1162" y="2082"/>
                </a:lnTo>
                <a:lnTo>
                  <a:pt x="1141" y="2071"/>
                </a:lnTo>
                <a:lnTo>
                  <a:pt x="1123" y="2055"/>
                </a:lnTo>
                <a:lnTo>
                  <a:pt x="1109" y="2036"/>
                </a:lnTo>
                <a:lnTo>
                  <a:pt x="1098" y="2012"/>
                </a:lnTo>
                <a:lnTo>
                  <a:pt x="1092" y="1987"/>
                </a:lnTo>
                <a:lnTo>
                  <a:pt x="1089" y="1960"/>
                </a:lnTo>
                <a:lnTo>
                  <a:pt x="1087" y="1934"/>
                </a:lnTo>
                <a:lnTo>
                  <a:pt x="1089" y="1908"/>
                </a:lnTo>
                <a:lnTo>
                  <a:pt x="1089" y="1881"/>
                </a:lnTo>
                <a:lnTo>
                  <a:pt x="1089" y="1502"/>
                </a:lnTo>
                <a:lnTo>
                  <a:pt x="1087" y="1123"/>
                </a:lnTo>
                <a:lnTo>
                  <a:pt x="1050" y="1122"/>
                </a:lnTo>
                <a:lnTo>
                  <a:pt x="1048" y="1170"/>
                </a:lnTo>
                <a:lnTo>
                  <a:pt x="1048" y="1218"/>
                </a:lnTo>
                <a:lnTo>
                  <a:pt x="1049" y="3394"/>
                </a:lnTo>
                <a:lnTo>
                  <a:pt x="1047" y="3423"/>
                </a:lnTo>
                <a:lnTo>
                  <a:pt x="1042" y="3452"/>
                </a:lnTo>
                <a:lnTo>
                  <a:pt x="1033" y="3481"/>
                </a:lnTo>
                <a:lnTo>
                  <a:pt x="1020" y="3506"/>
                </a:lnTo>
                <a:lnTo>
                  <a:pt x="1002" y="3531"/>
                </a:lnTo>
                <a:lnTo>
                  <a:pt x="980" y="3550"/>
                </a:lnTo>
                <a:lnTo>
                  <a:pt x="956" y="3566"/>
                </a:lnTo>
                <a:lnTo>
                  <a:pt x="929" y="3576"/>
                </a:lnTo>
                <a:lnTo>
                  <a:pt x="901" y="3583"/>
                </a:lnTo>
                <a:lnTo>
                  <a:pt x="873" y="3586"/>
                </a:lnTo>
                <a:lnTo>
                  <a:pt x="844" y="3582"/>
                </a:lnTo>
                <a:lnTo>
                  <a:pt x="816" y="3575"/>
                </a:lnTo>
                <a:lnTo>
                  <a:pt x="791" y="3562"/>
                </a:lnTo>
                <a:lnTo>
                  <a:pt x="768" y="3546"/>
                </a:lnTo>
                <a:lnTo>
                  <a:pt x="748" y="3525"/>
                </a:lnTo>
                <a:lnTo>
                  <a:pt x="731" y="3502"/>
                </a:lnTo>
                <a:lnTo>
                  <a:pt x="719" y="3477"/>
                </a:lnTo>
                <a:lnTo>
                  <a:pt x="711" y="3449"/>
                </a:lnTo>
                <a:lnTo>
                  <a:pt x="706" y="3418"/>
                </a:lnTo>
                <a:lnTo>
                  <a:pt x="705" y="3385"/>
                </a:lnTo>
                <a:lnTo>
                  <a:pt x="705" y="3353"/>
                </a:lnTo>
                <a:lnTo>
                  <a:pt x="705" y="2090"/>
                </a:lnTo>
                <a:lnTo>
                  <a:pt x="641" y="2090"/>
                </a:lnTo>
                <a:lnTo>
                  <a:pt x="641" y="3385"/>
                </a:lnTo>
                <a:lnTo>
                  <a:pt x="640" y="3416"/>
                </a:lnTo>
                <a:lnTo>
                  <a:pt x="634" y="3447"/>
                </a:lnTo>
                <a:lnTo>
                  <a:pt x="624" y="3476"/>
                </a:lnTo>
                <a:lnTo>
                  <a:pt x="612" y="3504"/>
                </a:lnTo>
                <a:lnTo>
                  <a:pt x="593" y="3530"/>
                </a:lnTo>
                <a:lnTo>
                  <a:pt x="572" y="3550"/>
                </a:lnTo>
                <a:lnTo>
                  <a:pt x="549" y="3565"/>
                </a:lnTo>
                <a:lnTo>
                  <a:pt x="523" y="3576"/>
                </a:lnTo>
                <a:lnTo>
                  <a:pt x="495" y="3582"/>
                </a:lnTo>
                <a:lnTo>
                  <a:pt x="467" y="3586"/>
                </a:lnTo>
                <a:lnTo>
                  <a:pt x="440" y="3583"/>
                </a:lnTo>
                <a:lnTo>
                  <a:pt x="412" y="3577"/>
                </a:lnTo>
                <a:lnTo>
                  <a:pt x="386" y="3567"/>
                </a:lnTo>
                <a:lnTo>
                  <a:pt x="362" y="3552"/>
                </a:lnTo>
                <a:lnTo>
                  <a:pt x="342" y="3533"/>
                </a:lnTo>
                <a:lnTo>
                  <a:pt x="326" y="3512"/>
                </a:lnTo>
                <a:lnTo>
                  <a:pt x="313" y="3489"/>
                </a:lnTo>
                <a:lnTo>
                  <a:pt x="303" y="3463"/>
                </a:lnTo>
                <a:lnTo>
                  <a:pt x="298" y="3437"/>
                </a:lnTo>
                <a:lnTo>
                  <a:pt x="296" y="3410"/>
                </a:lnTo>
                <a:lnTo>
                  <a:pt x="296" y="1122"/>
                </a:lnTo>
                <a:lnTo>
                  <a:pt x="249" y="1123"/>
                </a:lnTo>
                <a:lnTo>
                  <a:pt x="249" y="1542"/>
                </a:lnTo>
                <a:lnTo>
                  <a:pt x="249" y="1961"/>
                </a:lnTo>
                <a:lnTo>
                  <a:pt x="246" y="1983"/>
                </a:lnTo>
                <a:lnTo>
                  <a:pt x="242" y="2004"/>
                </a:lnTo>
                <a:lnTo>
                  <a:pt x="235" y="2024"/>
                </a:lnTo>
                <a:lnTo>
                  <a:pt x="224" y="2043"/>
                </a:lnTo>
                <a:lnTo>
                  <a:pt x="210" y="2059"/>
                </a:lnTo>
                <a:lnTo>
                  <a:pt x="191" y="2074"/>
                </a:lnTo>
                <a:lnTo>
                  <a:pt x="167" y="2086"/>
                </a:lnTo>
                <a:lnTo>
                  <a:pt x="143" y="2091"/>
                </a:lnTo>
                <a:lnTo>
                  <a:pt x="117" y="2093"/>
                </a:lnTo>
                <a:lnTo>
                  <a:pt x="93" y="2089"/>
                </a:lnTo>
                <a:lnTo>
                  <a:pt x="69" y="2080"/>
                </a:lnTo>
                <a:lnTo>
                  <a:pt x="48" y="2066"/>
                </a:lnTo>
                <a:lnTo>
                  <a:pt x="30" y="2050"/>
                </a:lnTo>
                <a:lnTo>
                  <a:pt x="17" y="2030"/>
                </a:lnTo>
                <a:lnTo>
                  <a:pt x="8" y="2009"/>
                </a:lnTo>
                <a:lnTo>
                  <a:pt x="2" y="1986"/>
                </a:lnTo>
                <a:lnTo>
                  <a:pt x="1" y="1961"/>
                </a:lnTo>
                <a:lnTo>
                  <a:pt x="1" y="1663"/>
                </a:lnTo>
                <a:lnTo>
                  <a:pt x="1" y="1364"/>
                </a:lnTo>
                <a:lnTo>
                  <a:pt x="0" y="1065"/>
                </a:lnTo>
                <a:lnTo>
                  <a:pt x="2" y="1016"/>
                </a:lnTo>
                <a:lnTo>
                  <a:pt x="12" y="967"/>
                </a:lnTo>
                <a:lnTo>
                  <a:pt x="25" y="921"/>
                </a:lnTo>
                <a:lnTo>
                  <a:pt x="45" y="875"/>
                </a:lnTo>
                <a:lnTo>
                  <a:pt x="70" y="832"/>
                </a:lnTo>
                <a:lnTo>
                  <a:pt x="100" y="794"/>
                </a:lnTo>
                <a:lnTo>
                  <a:pt x="135" y="758"/>
                </a:lnTo>
                <a:close/>
              </a:path>
            </a:pathLst>
          </a:custGeom>
          <a:solidFill>
            <a:srgbClr val="A0D067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pic>
        <p:nvPicPr>
          <p:cNvPr id="99" name="图片 9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10965" y="2895364"/>
            <a:ext cx="762000" cy="73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0" name="组合 99"/>
          <p:cNvGrpSpPr/>
          <p:nvPr/>
        </p:nvGrpSpPr>
        <p:grpSpPr>
          <a:xfrm>
            <a:off x="8358293" y="4845631"/>
            <a:ext cx="876491" cy="837189"/>
            <a:chOff x="7054452" y="4322008"/>
            <a:chExt cx="843657" cy="805827"/>
          </a:xfrm>
        </p:grpSpPr>
        <p:cxnSp>
          <p:nvCxnSpPr>
            <p:cNvPr id="101" name="直接箭头连接符 100"/>
            <p:cNvCxnSpPr/>
            <p:nvPr/>
          </p:nvCxnSpPr>
          <p:spPr>
            <a:xfrm>
              <a:off x="7390864" y="4911969"/>
              <a:ext cx="3381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箭头连接符 101"/>
            <p:cNvCxnSpPr/>
            <p:nvPr/>
          </p:nvCxnSpPr>
          <p:spPr>
            <a:xfrm flipV="1">
              <a:off x="7390864" y="4545028"/>
              <a:ext cx="0" cy="3669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箭头连接符 102"/>
            <p:cNvCxnSpPr/>
            <p:nvPr/>
          </p:nvCxnSpPr>
          <p:spPr>
            <a:xfrm flipH="1">
              <a:off x="7266908" y="4911969"/>
              <a:ext cx="123956" cy="1239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文本框 103"/>
            <p:cNvSpPr txBox="1"/>
            <p:nvPr/>
          </p:nvSpPr>
          <p:spPr>
            <a:xfrm>
              <a:off x="7623675" y="4659367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solidFill>
                    <a:srgbClr val="44444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  <a:endParaRPr lang="zh-CN" altLang="en-US" sz="1400" b="1" dirty="0">
                <a:solidFill>
                  <a:srgbClr val="4444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7364173" y="4322008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solidFill>
                    <a:srgbClr val="44444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</a:t>
              </a:r>
              <a:endParaRPr lang="zh-CN" altLang="en-US" sz="1400" b="1" dirty="0">
                <a:solidFill>
                  <a:srgbClr val="4444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6" name="文本框 105"/>
            <p:cNvSpPr txBox="1"/>
            <p:nvPr/>
          </p:nvSpPr>
          <p:spPr>
            <a:xfrm>
              <a:off x="7054452" y="4820058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solidFill>
                    <a:srgbClr val="44444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  <a:endParaRPr lang="zh-CN" altLang="en-US" sz="1400" b="1" dirty="0">
                <a:solidFill>
                  <a:srgbClr val="4444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79032" y="5910303"/>
            <a:ext cx="1695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Myriad Pro" panose="020B0503030403020204" pitchFamily="34" charset="0"/>
                <a:cs typeface="Myriad Pro" panose="020B0503030403020204" pitchFamily="34" charset="0"/>
              </a:rPr>
              <a:t>Chanel terminal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898972" y="3978512"/>
            <a:ext cx="372649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Myriad Pro" panose="020B0503030403020204" pitchFamily="34" charset="0"/>
                <a:cs typeface="Myriad Pro" panose="020B0503030403020204" pitchFamily="34" charset="0"/>
              </a:rPr>
              <a:t>IP65/IK04, Multiple RFID,WIFI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84672" y="1908810"/>
            <a:ext cx="353442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Myriad Pro" panose="020B0503030403020204" pitchFamily="34" charset="0"/>
                <a:cs typeface="Myriad Pro" panose="020B0503030403020204" pitchFamily="34" charset="0"/>
              </a:rPr>
              <a:t>Channel/System integrators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167611" y="1352002"/>
            <a:ext cx="9518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dirty="0">
                <a:latin typeface="Myriad Pro" panose="020B0503030403020204" pitchFamily="34" charset="0"/>
                <a:cs typeface="Myriad Pro" panose="020B0503030403020204" pitchFamily="34" charset="0"/>
              </a:rPr>
              <a:t>Grading</a:t>
            </a:r>
          </a:p>
        </p:txBody>
      </p:sp>
      <p:sp>
        <p:nvSpPr>
          <p:cNvPr id="3" name="右箭头 2"/>
          <p:cNvSpPr/>
          <p:nvPr/>
        </p:nvSpPr>
        <p:spPr>
          <a:xfrm>
            <a:off x="3138170" y="3447415"/>
            <a:ext cx="1616075" cy="87312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Upgrade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10" y="4258310"/>
            <a:ext cx="880745" cy="114363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485" y="4237990"/>
            <a:ext cx="823595" cy="1203960"/>
          </a:xfrm>
          <a:prstGeom prst="rect">
            <a:avLst/>
          </a:prstGeom>
        </p:spPr>
      </p:pic>
      <p:pic>
        <p:nvPicPr>
          <p:cNvPr id="18" name="图片 17" descr="正.14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5720" y="2345690"/>
            <a:ext cx="1462405" cy="2459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30690" y="3644900"/>
            <a:ext cx="2614930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SC800 Economical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0999316"/>
              </p:ext>
            </p:extLst>
          </p:nvPr>
        </p:nvGraphicFramePr>
        <p:xfrm>
          <a:off x="579120" y="155575"/>
          <a:ext cx="8318500" cy="5891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3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3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7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等线" panose="02010600030101010101" charset="-122"/>
                        </a:rPr>
                        <a:t>Product model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等线" panose="02010600030101010101" charset="-122"/>
                        </a:rPr>
                        <a:t>SC800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等线" panose="02010600030101010101" charset="-122"/>
                        </a:rPr>
                        <a:t> XStation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Photo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Display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2.4-inch Non-touchless</a:t>
                      </a:r>
                      <a:endParaRPr lang="en-US" altLang="en-US" sz="1400" b="0" dirty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4.0-inch Touch</a:t>
                      </a:r>
                      <a:endParaRPr lang="en-US" altLang="en-US" sz="1400" b="0" dirty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Biometric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NA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Fingerprint(Optional;)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18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RFID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125 kHz EM, HID Prox &amp; 13.56 MHz MIFARE,</a:t>
                      </a:r>
                    </a:p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MIFARE Plus,DESFire EV1/EV2(1),</a:t>
                      </a:r>
                    </a:p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FeliCa, iCLASS SE/SR/Seos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125 kHz EM, HID Prox &amp; 13.56 MHz MIFARE,</a:t>
                      </a:r>
                    </a:p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MIFARE Plus,DESFire EV1/EV2(1),</a:t>
                      </a:r>
                    </a:p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FeliCa, iCLASS SE/SR/Seos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Protect Level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IP65,IK04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IP65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Card Capacity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100,000</a:t>
                      </a:r>
                      <a:r>
                        <a:rPr lang="en-US" sz="1400" b="0">
                          <a:solidFill>
                            <a:srgbClr val="FF0000"/>
                          </a:solidFill>
                          <a:latin typeface="等线" panose="02010600030101010101" charset="-122"/>
                        </a:rPr>
                        <a:t> (Support Expansion:500,000)</a:t>
                      </a:r>
                      <a:endParaRPr lang="en-US" altLang="en-US" sz="1400" b="0">
                        <a:solidFill>
                          <a:srgbClr val="FF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500,000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Logs Capacity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5,000,000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Communication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TCP/IP,WIFI(Optional),Wiegand in/Out/RS485,POE(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external</a:t>
                      </a: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TCP/IP,WIFI,Wiegand in/Out,RS485(OSDP),POE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Operation System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Linux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Working Temperature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—20℃ ~55℃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—20℃ ~50℃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Dimensions (W*H*D)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85*</a:t>
                      </a: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143*19.8mm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82*159*25.9 mm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514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Supported Softwares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ZKBioAccess IVS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Biostart 2/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Biostart 2 Mobiel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Carmera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NA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CMOS 2M pixels / 1600 x 1200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Mobile Access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Coming Soon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NFC/BLE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Certification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CE FCC 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UKCA RoHS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KC, CE, UKCA, FCC, RCM (Compliance: RoHS, REACH, WEEE)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8" name="图片 17" descr="正.14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115" y="582930"/>
            <a:ext cx="1078865" cy="18161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555" y="490220"/>
            <a:ext cx="1190625" cy="22872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069705" y="3634740"/>
            <a:ext cx="3020695" cy="1281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b="1">
                <a:solidFill>
                  <a:srgbClr val="0070C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SC800 Simplicity Design With Multi-tech,More Powerful  than H.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579120" y="155575"/>
          <a:ext cx="8318500" cy="5891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3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4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7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等线" panose="02010600030101010101" charset="-122"/>
                        </a:rPr>
                        <a:t>Product model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latin typeface="等线" panose="02010600030101010101" charset="-122"/>
                        </a:rPr>
                        <a:t>SC800</a:t>
                      </a:r>
                      <a:endParaRPr lang="en-US" altLang="en-US" sz="1400" b="1">
                        <a:solidFill>
                          <a:srgbClr val="FFFFFF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等线" panose="02010600030101010101" charset="-122"/>
                        </a:rPr>
                        <a:t> DS-K1T105AE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Photo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Display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2.4 inch Non-touchless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2.8 inch LCD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Keypad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 Hidden touch keypad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Touch keypad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186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RFID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125 kHz EM, HID Prox &amp; 13.56 MHz IC,IC Plus,DESFire EV1/EV2(1),</a:t>
                      </a:r>
                    </a:p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FeliCa, iCLASS SE/SR/Seos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125 kHz EM, 13.56 MHz IC,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Protect Level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IP65,IK04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IP65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Card Capacity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100,000,   MAX.300,000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Logs Capacity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3,000,000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Communication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TCP/IP,WIFI(Optional),Wiegand in/Out/RS485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TCP/IP,WIFI,Wiegand,RS485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Wiegand Format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26/34 ,support Self defined format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26/34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Operation System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Linux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Linux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Working Temperature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—20℃ ~55℃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—30℃ ~60℃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Dimensions (W*H*D)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85*</a:t>
                      </a: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143*19.8mm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137*142*35 mm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8514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Supported Softwares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ZKBioAccess IVS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HikCentral Access Control 2.0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Mobile Access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Coming Soon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N/A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Certification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等线" panose="02010600030101010101" charset="-122"/>
                        </a:rPr>
                        <a:t>CE FCC 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等线" panose="02010600030101010101" charset="-122"/>
                          <a:sym typeface="+mn-ea"/>
                        </a:rPr>
                        <a:t>UKCA RoHS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400" b="0" dirty="0">
                        <a:solidFill>
                          <a:srgbClr val="000000"/>
                        </a:solidFill>
                        <a:latin typeface="等线" panose="02010600030101010101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785" y="351155"/>
            <a:ext cx="1988185" cy="28536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r="22489"/>
          <a:stretch>
            <a:fillRect/>
          </a:stretch>
        </p:blipFill>
        <p:spPr>
          <a:xfrm>
            <a:off x="0" y="-2"/>
            <a:ext cx="87249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 rot="10800000">
            <a:off x="4210050" y="-2"/>
            <a:ext cx="7981950" cy="6858000"/>
            <a:chOff x="0" y="0"/>
            <a:chExt cx="7981950" cy="6858000"/>
          </a:xfrm>
          <a:solidFill>
            <a:srgbClr val="C4E1C0"/>
          </a:solidFill>
        </p:grpSpPr>
        <p:sp>
          <p:nvSpPr>
            <p:cNvPr id="4" name="Freeform 10"/>
            <p:cNvSpPr/>
            <p:nvPr/>
          </p:nvSpPr>
          <p:spPr>
            <a:xfrm>
              <a:off x="0" y="0"/>
              <a:ext cx="7981950" cy="6858000"/>
            </a:xfrm>
            <a:custGeom>
              <a:avLst/>
              <a:gdLst>
                <a:gd name="connsiteX0" fmla="*/ 0 w 7981950"/>
                <a:gd name="connsiteY0" fmla="*/ 0 h 6858000"/>
                <a:gd name="connsiteX1" fmla="*/ 5810250 w 7981950"/>
                <a:gd name="connsiteY1" fmla="*/ 0 h 6858000"/>
                <a:gd name="connsiteX2" fmla="*/ 7981950 w 7981950"/>
                <a:gd name="connsiteY2" fmla="*/ 3429000 h 6858000"/>
                <a:gd name="connsiteX3" fmla="*/ 5810250 w 7981950"/>
                <a:gd name="connsiteY3" fmla="*/ 6858000 h 6858000"/>
                <a:gd name="connsiteX4" fmla="*/ 0 w 79819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0" h="6858000">
                  <a:moveTo>
                    <a:pt x="0" y="0"/>
                  </a:moveTo>
                  <a:lnTo>
                    <a:pt x="5810250" y="0"/>
                  </a:lnTo>
                  <a:lnTo>
                    <a:pt x="7981950" y="3429000"/>
                  </a:lnTo>
                  <a:lnTo>
                    <a:pt x="5810250" y="6858000"/>
                  </a:lnTo>
                  <a:lnTo>
                    <a:pt x="0" y="685800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17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" name="Freeform 6"/>
            <p:cNvSpPr/>
            <p:nvPr/>
          </p:nvSpPr>
          <p:spPr>
            <a:xfrm>
              <a:off x="7620" y="0"/>
              <a:ext cx="6953250" cy="6858000"/>
            </a:xfrm>
            <a:custGeom>
              <a:avLst/>
              <a:gdLst>
                <a:gd name="connsiteX0" fmla="*/ 0 w 6953250"/>
                <a:gd name="connsiteY0" fmla="*/ 0 h 6858000"/>
                <a:gd name="connsiteX1" fmla="*/ 4762500 w 6953250"/>
                <a:gd name="connsiteY1" fmla="*/ 0 h 6858000"/>
                <a:gd name="connsiteX2" fmla="*/ 6953250 w 6953250"/>
                <a:gd name="connsiteY2" fmla="*/ 3429000 h 6858000"/>
                <a:gd name="connsiteX3" fmla="*/ 4762500 w 6953250"/>
                <a:gd name="connsiteY3" fmla="*/ 6858000 h 6858000"/>
                <a:gd name="connsiteX4" fmla="*/ 0 w 69532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3250" h="6858000">
                  <a:moveTo>
                    <a:pt x="0" y="0"/>
                  </a:moveTo>
                  <a:lnTo>
                    <a:pt x="4762500" y="0"/>
                  </a:lnTo>
                  <a:lnTo>
                    <a:pt x="6953250" y="3429000"/>
                  </a:lnTo>
                  <a:lnTo>
                    <a:pt x="4762500" y="6858000"/>
                  </a:lnTo>
                  <a:lnTo>
                    <a:pt x="0" y="685800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683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</p:grpSp>
      <p:sp>
        <p:nvSpPr>
          <p:cNvPr id="6" name="TextBox 26"/>
          <p:cNvSpPr txBox="1"/>
          <p:nvPr/>
        </p:nvSpPr>
        <p:spPr>
          <a:xfrm>
            <a:off x="7180891" y="1219515"/>
            <a:ext cx="3794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 pitchFamily="34" charset="0"/>
              </a:rPr>
              <a:t>CONTENT</a:t>
            </a:r>
          </a:p>
        </p:txBody>
      </p:sp>
      <p:sp>
        <p:nvSpPr>
          <p:cNvPr id="7" name="Freeform 33"/>
          <p:cNvSpPr/>
          <p:nvPr/>
        </p:nvSpPr>
        <p:spPr>
          <a:xfrm rot="16200000">
            <a:off x="6562851" y="1461510"/>
            <a:ext cx="1160148" cy="439341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34"/>
          <p:cNvSpPr/>
          <p:nvPr/>
        </p:nvSpPr>
        <p:spPr>
          <a:xfrm rot="5400000">
            <a:off x="10357268" y="1461513"/>
            <a:ext cx="1160148" cy="439341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组合 43"/>
          <p:cNvGrpSpPr/>
          <p:nvPr/>
        </p:nvGrpSpPr>
        <p:grpSpPr>
          <a:xfrm>
            <a:off x="5799490" y="3123861"/>
            <a:ext cx="5175819" cy="783086"/>
            <a:chOff x="7289300" y="3737905"/>
            <a:chExt cx="4494376" cy="783086"/>
          </a:xfrm>
        </p:grpSpPr>
        <p:sp>
          <p:nvSpPr>
            <p:cNvPr id="36" name="ïşḻïḑê"/>
            <p:cNvSpPr txBox="1"/>
            <p:nvPr/>
          </p:nvSpPr>
          <p:spPr>
            <a:xfrm>
              <a:off x="7289300" y="3737905"/>
              <a:ext cx="725632" cy="783086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altLang="zh-CN" sz="3200" dirty="0">
                  <a:latin typeface="Myriad Pro" panose="020B0503030403020204" pitchFamily="34" charset="0"/>
                </a:rPr>
                <a:t>02</a:t>
              </a:r>
            </a:p>
          </p:txBody>
        </p:sp>
        <p:sp>
          <p:nvSpPr>
            <p:cNvPr id="37" name="îslîdê"/>
            <p:cNvSpPr txBox="1"/>
            <p:nvPr/>
          </p:nvSpPr>
          <p:spPr>
            <a:xfrm>
              <a:off x="8028864" y="3879615"/>
              <a:ext cx="3754812" cy="392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3765">
                <a:buSzPct val="25000"/>
                <a:defRPr/>
              </a:pPr>
              <a:r>
                <a:rPr lang="en-US" altLang="zh-CN" sz="2800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Product Introduction</a:t>
              </a:r>
              <a:endParaRPr lang="de-DE" altLang="zh-CN" sz="2800" dirty="0">
                <a:solidFill>
                  <a:srgbClr val="000000"/>
                </a:solidFill>
                <a:latin typeface="Myriad Pro" panose="020B050303040302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717514" y="4743032"/>
            <a:ext cx="5273041" cy="783086"/>
            <a:chOff x="7289300" y="4525104"/>
            <a:chExt cx="4600859" cy="783086"/>
          </a:xfrm>
        </p:grpSpPr>
        <p:sp>
          <p:nvSpPr>
            <p:cNvPr id="38" name="ïşḻïḑê"/>
            <p:cNvSpPr txBox="1"/>
            <p:nvPr/>
          </p:nvSpPr>
          <p:spPr>
            <a:xfrm>
              <a:off x="7289300" y="4525104"/>
              <a:ext cx="725632" cy="783086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altLang="zh-CN" sz="3200" dirty="0">
                  <a:latin typeface="Myriad Pro" panose="020B0503030403020204" pitchFamily="34" charset="0"/>
                </a:rPr>
                <a:t>03</a:t>
              </a:r>
            </a:p>
          </p:txBody>
        </p:sp>
        <p:sp>
          <p:nvSpPr>
            <p:cNvPr id="39" name="îslîdê"/>
            <p:cNvSpPr txBox="1"/>
            <p:nvPr/>
          </p:nvSpPr>
          <p:spPr>
            <a:xfrm>
              <a:off x="8014556" y="4720049"/>
              <a:ext cx="3875603" cy="4292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3765">
                <a:buSzPct val="25000"/>
                <a:defRPr/>
              </a:pPr>
              <a:r>
                <a:rPr lang="en-US" altLang="zh-CN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yriad Pro" panose="020B0503030403020204" pitchFamily="34" charset="0"/>
                  <a:sym typeface="+mn-ea"/>
                </a:rPr>
                <a:t>Comparison and positioning</a:t>
              </a:r>
              <a:endPara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 pitchFamily="34" charset="0"/>
              </a:endParaRPr>
            </a:p>
            <a:p>
              <a:pPr defTabSz="913765">
                <a:buSzPct val="25000"/>
                <a:defRPr/>
              </a:pPr>
              <a:endPara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 pitchFamily="34" charset="0"/>
              </a:endParaRPr>
            </a:p>
          </p:txBody>
        </p:sp>
      </p:grpSp>
      <p:sp>
        <p:nvSpPr>
          <p:cNvPr id="14" name="ïşḻïḑê"/>
          <p:cNvSpPr txBox="1"/>
          <p:nvPr/>
        </p:nvSpPr>
        <p:spPr>
          <a:xfrm>
            <a:off x="6441328" y="2359450"/>
            <a:ext cx="725632" cy="78308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/>
          <a:p>
            <a:pPr algn="ctr"/>
            <a:r>
              <a:rPr lang="en-US" altLang="zh-CN" sz="3200" dirty="0">
                <a:latin typeface="Myriad Pro" panose="020B0503030403020204" pitchFamily="34" charset="0"/>
              </a:rPr>
              <a:t>01</a:t>
            </a:r>
          </a:p>
        </p:txBody>
      </p:sp>
      <p:sp>
        <p:nvSpPr>
          <p:cNvPr id="31" name="îslîdê"/>
          <p:cNvSpPr txBox="1"/>
          <p:nvPr/>
        </p:nvSpPr>
        <p:spPr>
          <a:xfrm>
            <a:off x="7180891" y="2501160"/>
            <a:ext cx="4919110" cy="39251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Autofit/>
          </a:bodyPr>
          <a:lstStyle/>
          <a:p>
            <a:pPr defTabSz="913765">
              <a:buSzPct val="25000"/>
              <a:defRPr/>
            </a:pPr>
            <a:r>
              <a:rPr lang="de-DE" altLang="zh-CN" sz="2800" dirty="0">
                <a:solidFill>
                  <a:srgbClr val="000000"/>
                </a:solidFill>
                <a:latin typeface="Myriad Pro" panose="020B0503030403020204" pitchFamily="34" charset="0"/>
              </a:rPr>
              <a:t>Why new terminal</a:t>
            </a:r>
            <a:r>
              <a:rPr lang="en-US" altLang="zh-TW" sz="2800" dirty="0">
                <a:solidFill>
                  <a:srgbClr val="000000"/>
                </a:solidFill>
                <a:latin typeface="Myriad Pro" panose="020B0503030403020204" pitchFamily="34" charset="0"/>
              </a:rPr>
              <a:t>?</a:t>
            </a:r>
            <a:endParaRPr lang="de-DE" altLang="zh-CN" sz="28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92334" y="3907344"/>
            <a:ext cx="3842544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Myriad Pro" panose="020B0503030403020204" pitchFamily="34" charset="0"/>
                <a:cs typeface="Myriad Pro" panose="020B0503030403020204" pitchFamily="34" charset="0"/>
              </a:rPr>
              <a:t>Product/Place/Promotion</a:t>
            </a:r>
            <a:endParaRPr lang="zh-CN" altLang="en-US" dirty="0">
              <a:latin typeface="Myriad Pro" panose="020B0503030403020204" pitchFamily="34" charset="0"/>
              <a:cs typeface="Myriad Pro" panose="020B0503030403020204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310394" y="5672320"/>
            <a:ext cx="5261126" cy="783086"/>
            <a:chOff x="7289300" y="4525104"/>
            <a:chExt cx="4590463" cy="783086"/>
          </a:xfrm>
        </p:grpSpPr>
        <p:sp>
          <p:nvSpPr>
            <p:cNvPr id="20" name="ïşḻïḑê"/>
            <p:cNvSpPr txBox="1"/>
            <p:nvPr/>
          </p:nvSpPr>
          <p:spPr>
            <a:xfrm>
              <a:off x="7289300" y="4525104"/>
              <a:ext cx="725632" cy="783086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r>
                <a:rPr lang="en-US" altLang="zh-CN" sz="3200" dirty="0">
                  <a:latin typeface="Myriad Pro" panose="020B0503030403020204" pitchFamily="34" charset="0"/>
                </a:rPr>
                <a:t>04</a:t>
              </a:r>
            </a:p>
          </p:txBody>
        </p:sp>
        <p:sp>
          <p:nvSpPr>
            <p:cNvPr id="21" name="îslîdê"/>
            <p:cNvSpPr txBox="1"/>
            <p:nvPr/>
          </p:nvSpPr>
          <p:spPr>
            <a:xfrm>
              <a:off x="8124951" y="4659289"/>
              <a:ext cx="3754812" cy="3925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3765">
                <a:buSzPct val="25000"/>
                <a:defRPr/>
              </a:pPr>
              <a:r>
                <a:rPr lang="en-US" altLang="zh-CN" sz="2800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Launching plan</a:t>
              </a:r>
              <a:endParaRPr lang="de-DE" altLang="zh-CN" sz="2800" dirty="0">
                <a:solidFill>
                  <a:srgbClr val="000000"/>
                </a:solidFill>
                <a:latin typeface="Myriad Pro" panose="020B0503030403020204" pitchFamily="34" charset="0"/>
              </a:endParaRP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7075170" cy="6858000"/>
            <a:chOff x="0" y="0"/>
            <a:chExt cx="7981950" cy="6858000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7981950" cy="6858000"/>
            </a:xfrm>
            <a:custGeom>
              <a:avLst/>
              <a:gdLst>
                <a:gd name="connsiteX0" fmla="*/ 0 w 7981950"/>
                <a:gd name="connsiteY0" fmla="*/ 0 h 6858000"/>
                <a:gd name="connsiteX1" fmla="*/ 5810250 w 7981950"/>
                <a:gd name="connsiteY1" fmla="*/ 0 h 6858000"/>
                <a:gd name="connsiteX2" fmla="*/ 7981950 w 7981950"/>
                <a:gd name="connsiteY2" fmla="*/ 3429000 h 6858000"/>
                <a:gd name="connsiteX3" fmla="*/ 5810250 w 7981950"/>
                <a:gd name="connsiteY3" fmla="*/ 6858000 h 6858000"/>
                <a:gd name="connsiteX4" fmla="*/ 0 w 79819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0" h="6858000">
                  <a:moveTo>
                    <a:pt x="0" y="0"/>
                  </a:moveTo>
                  <a:lnTo>
                    <a:pt x="5810250" y="0"/>
                  </a:lnTo>
                  <a:lnTo>
                    <a:pt x="7981950" y="3429000"/>
                  </a:lnTo>
                  <a:lnTo>
                    <a:pt x="581025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>
              <a:outerShdw blurRad="317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0" y="0"/>
              <a:ext cx="6953250" cy="6858000"/>
            </a:xfrm>
            <a:custGeom>
              <a:avLst/>
              <a:gdLst>
                <a:gd name="connsiteX0" fmla="*/ 0 w 6953250"/>
                <a:gd name="connsiteY0" fmla="*/ 0 h 6858000"/>
                <a:gd name="connsiteX1" fmla="*/ 4762500 w 6953250"/>
                <a:gd name="connsiteY1" fmla="*/ 0 h 6858000"/>
                <a:gd name="connsiteX2" fmla="*/ 6953250 w 6953250"/>
                <a:gd name="connsiteY2" fmla="*/ 3429000 h 6858000"/>
                <a:gd name="connsiteX3" fmla="*/ 4762500 w 6953250"/>
                <a:gd name="connsiteY3" fmla="*/ 6858000 h 6858000"/>
                <a:gd name="connsiteX4" fmla="*/ 0 w 69532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3250" h="6858000">
                  <a:moveTo>
                    <a:pt x="0" y="0"/>
                  </a:moveTo>
                  <a:lnTo>
                    <a:pt x="4762500" y="0"/>
                  </a:lnTo>
                  <a:lnTo>
                    <a:pt x="6953250" y="3429000"/>
                  </a:lnTo>
                  <a:lnTo>
                    <a:pt x="47625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  <a:effectLst>
              <a:outerShdw blurRad="3683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07277" y="1809053"/>
            <a:ext cx="4948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 pitchFamily="34" charset="0"/>
              </a:rPr>
              <a:t>Launching plan</a:t>
            </a:r>
          </a:p>
        </p:txBody>
      </p:sp>
      <p:sp>
        <p:nvSpPr>
          <p:cNvPr id="34" name="Freeform 33"/>
          <p:cNvSpPr/>
          <p:nvPr/>
        </p:nvSpPr>
        <p:spPr>
          <a:xfrm rot="16200000">
            <a:off x="29033" y="1889414"/>
            <a:ext cx="1014883" cy="424054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 rot="5400000">
            <a:off x="5015773" y="1889414"/>
            <a:ext cx="1014886" cy="424056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5"/>
          <p:cNvSpPr/>
          <p:nvPr/>
        </p:nvSpPr>
        <p:spPr>
          <a:xfrm>
            <a:off x="685338" y="3834741"/>
            <a:ext cx="4391025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</a:rPr>
              <a:t>Launch Schedule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 animBg="1"/>
      <p:bldP spid="35" grpId="0" animBg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49350" y="1214755"/>
            <a:ext cx="9525000" cy="3630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Previous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	HD Photo</a:t>
            </a:r>
            <a:r>
              <a:rPr lang="zh-CN" altLang="en-US" sz="2000" dirty="0">
                <a:latin typeface="Myriad Pro" panose="020B0503030403020204" pitchFamily="34" charset="0"/>
                <a:cs typeface="Myriad Pro" panose="020B0503030403020204" pitchFamily="34" charset="0"/>
              </a:rPr>
              <a:t>， </a:t>
            </a: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Quick start guide</a:t>
            </a:r>
            <a:r>
              <a:rPr lang="zh-CN" altLang="en-US" sz="2000" dirty="0">
                <a:latin typeface="Myriad Pro" panose="020B0503030403020204" pitchFamily="34" charset="0"/>
                <a:cs typeface="Myriad Pro" panose="020B0503030403020204" pitchFamily="34" charset="0"/>
              </a:rPr>
              <a:t>， </a:t>
            </a: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User manual</a:t>
            </a:r>
            <a:r>
              <a:rPr lang="zh-CN" altLang="en-US" sz="2000" dirty="0">
                <a:latin typeface="Myriad Pro" panose="020B0503030403020204" pitchFamily="34" charset="0"/>
                <a:cs typeface="Myriad Pro" panose="020B0503030403020204" pitchFamily="34" charset="0"/>
              </a:rPr>
              <a:t> </a:t>
            </a: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-- Done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Myriad Pro" panose="020B0503030403020204" pitchFamily="34" charset="0"/>
              <a:cs typeface="Myriad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1. 2022.12.5 SC800  Acceppting Order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2. 2022.12. 10 Marketing document release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3. 2022.12.15 Launch on the web-site</a:t>
            </a:r>
            <a:endParaRPr lang="en-US" altLang="zh-CN" sz="2000" i="1" u="sng" dirty="0">
              <a:latin typeface="Myriad Pro" panose="020B0503030403020204" pitchFamily="34" charset="0"/>
              <a:cs typeface="Myriad Pro" panose="020B05030304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4. </a:t>
            </a:r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2022.12.31 CE, FCC ,</a:t>
            </a:r>
            <a:r>
              <a:rPr lang="en-US" altLang="zh-CN" sz="2000" dirty="0">
                <a:latin typeface="Myriad Pro" panose="020B0503030403020204" pitchFamily="34" charset="0"/>
                <a:ea typeface="宋体" panose="02010600030101010101" pitchFamily="2" charset="-122"/>
                <a:cs typeface="Myriad Pro" panose="020B0503030403020204" pitchFamily="34" charset="0"/>
                <a:sym typeface="+mn-ea"/>
              </a:rPr>
              <a:t>IP66,IK07,Sea and Air Transport Certification</a:t>
            </a:r>
            <a:endParaRPr lang="en-US" altLang="zh-CN" sz="2000" dirty="0">
              <a:latin typeface="Myriad Pro" panose="020B0503030403020204" pitchFamily="34" charset="0"/>
              <a:cs typeface="Myriad Pro" panose="020B0503030403020204" pitchFamily="34" charset="0"/>
            </a:endParaRPr>
          </a:p>
          <a:p>
            <a:r>
              <a:rPr lang="en-US" altLang="zh-CN" sz="2000" dirty="0">
                <a:latin typeface="Myriad Pro" panose="020B0503030403020204" pitchFamily="34" charset="0"/>
                <a:cs typeface="Myriad Pro" panose="020B0503030403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连接符 19"/>
          <p:cNvCxnSpPr/>
          <p:nvPr/>
        </p:nvCxnSpPr>
        <p:spPr>
          <a:xfrm>
            <a:off x="5259597" y="4509382"/>
            <a:ext cx="594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5013290" y="3817663"/>
            <a:ext cx="6432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Myriad Pro" panose="020B0503030403020204" pitchFamily="34" charset="0"/>
              </a:rPr>
              <a:t>THANK FOR YOUR ATTENTION</a:t>
            </a:r>
            <a:endParaRPr lang="zh-CN" altLang="en-US" sz="3600" dirty="0">
              <a:latin typeface="Myriad Pro" panose="020B0503030403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982099" y="4605076"/>
            <a:ext cx="449499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Myriad Pro" panose="020B0503030403020204" pitchFamily="34" charset="0"/>
              </a:rPr>
              <a:t>By:  Jack          Date</a:t>
            </a:r>
            <a:r>
              <a:rPr lang="en-US" altLang="zh-CN" sz="2000">
                <a:latin typeface="Myriad Pro" panose="020B0503030403020204" pitchFamily="34" charset="0"/>
              </a:rPr>
              <a:t>: 20th-May.</a:t>
            </a:r>
            <a:endParaRPr lang="zh-CN" altLang="en-US" sz="2000" dirty="0">
              <a:latin typeface="Myriad Pro" panose="020B0503030403020204" pitchFamily="34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8173290" y="5530789"/>
            <a:ext cx="3459046" cy="117629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995829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7981950" cy="6858000"/>
            <a:chOff x="0" y="0"/>
            <a:chExt cx="7981950" cy="6858000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7981950" cy="6858000"/>
            </a:xfrm>
            <a:custGeom>
              <a:avLst/>
              <a:gdLst>
                <a:gd name="connsiteX0" fmla="*/ 0 w 7981950"/>
                <a:gd name="connsiteY0" fmla="*/ 0 h 6858000"/>
                <a:gd name="connsiteX1" fmla="*/ 5810250 w 7981950"/>
                <a:gd name="connsiteY1" fmla="*/ 0 h 6858000"/>
                <a:gd name="connsiteX2" fmla="*/ 7981950 w 7981950"/>
                <a:gd name="connsiteY2" fmla="*/ 3429000 h 6858000"/>
                <a:gd name="connsiteX3" fmla="*/ 5810250 w 7981950"/>
                <a:gd name="connsiteY3" fmla="*/ 6858000 h 6858000"/>
                <a:gd name="connsiteX4" fmla="*/ 0 w 79819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0" h="6858000">
                  <a:moveTo>
                    <a:pt x="0" y="0"/>
                  </a:moveTo>
                  <a:lnTo>
                    <a:pt x="5810250" y="0"/>
                  </a:lnTo>
                  <a:lnTo>
                    <a:pt x="7981950" y="3429000"/>
                  </a:lnTo>
                  <a:lnTo>
                    <a:pt x="581025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11000"/>
              </a:schemeClr>
            </a:solidFill>
            <a:ln>
              <a:noFill/>
            </a:ln>
            <a:effectLst>
              <a:outerShdw blurRad="317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0" y="0"/>
              <a:ext cx="6953250" cy="6858000"/>
            </a:xfrm>
            <a:custGeom>
              <a:avLst/>
              <a:gdLst>
                <a:gd name="connsiteX0" fmla="*/ 0 w 6953250"/>
                <a:gd name="connsiteY0" fmla="*/ 0 h 6858000"/>
                <a:gd name="connsiteX1" fmla="*/ 4762500 w 6953250"/>
                <a:gd name="connsiteY1" fmla="*/ 0 h 6858000"/>
                <a:gd name="connsiteX2" fmla="*/ 6953250 w 6953250"/>
                <a:gd name="connsiteY2" fmla="*/ 3429000 h 6858000"/>
                <a:gd name="connsiteX3" fmla="*/ 4762500 w 6953250"/>
                <a:gd name="connsiteY3" fmla="*/ 6858000 h 6858000"/>
                <a:gd name="connsiteX4" fmla="*/ 0 w 69532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3250" h="6858000">
                  <a:moveTo>
                    <a:pt x="0" y="0"/>
                  </a:moveTo>
                  <a:lnTo>
                    <a:pt x="4762500" y="0"/>
                  </a:lnTo>
                  <a:lnTo>
                    <a:pt x="6953250" y="3429000"/>
                  </a:lnTo>
                  <a:lnTo>
                    <a:pt x="47625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  <a:effectLst>
              <a:outerShdw blurRad="3683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</p:grpSp>
      <p:sp>
        <p:nvSpPr>
          <p:cNvPr id="34" name="Freeform 33"/>
          <p:cNvSpPr/>
          <p:nvPr/>
        </p:nvSpPr>
        <p:spPr>
          <a:xfrm rot="16200000">
            <a:off x="392949" y="2269781"/>
            <a:ext cx="1017270" cy="432488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 rot="5400000">
            <a:off x="5120443" y="2269782"/>
            <a:ext cx="1017270" cy="432486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85339" y="3958877"/>
            <a:ext cx="6267911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chemeClr val="bg1"/>
                </a:solidFill>
                <a:effectLst/>
                <a:latin typeface="Myriad Pro" panose="020B0503030403020204" pitchFamily="34" charset="0"/>
              </a:rPr>
              <a:t>New generation RFID A&amp;C  Terminal </a:t>
            </a:r>
            <a:endParaRPr lang="en-US" sz="1600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1"/>
                </a:solidFill>
                <a:latin typeface="Myriad Pro" panose="020B0503030403020204" pitchFamily="34" charset="0"/>
              </a:rPr>
              <a:t>Multiple RFID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1583" y="2200211"/>
            <a:ext cx="4777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yriad Pro" panose="020B0503030403020204" pitchFamily="34" charset="0"/>
              </a:rPr>
              <a:t>Why new  terminal</a:t>
            </a:r>
            <a:r>
              <a:rPr lang="en-US" altLang="zh-TW" sz="3200" b="1" dirty="0">
                <a:solidFill>
                  <a:schemeClr val="bg1"/>
                </a:solidFill>
                <a:latin typeface="Myriad Pro" panose="020B0503030403020204" pitchFamily="34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68780" y="295408"/>
            <a:ext cx="1156414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latin typeface="Myriad Pro" panose="020B0503030403020204" pitchFamily="34" charset="0"/>
              </a:rPr>
              <a:t>New generation RFID A&amp;C Terminal </a:t>
            </a:r>
          </a:p>
        </p:txBody>
      </p:sp>
      <p:sp>
        <p:nvSpPr>
          <p:cNvPr id="11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5355590" y="2810510"/>
            <a:ext cx="2084070" cy="949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409700" y="4632960"/>
            <a:ext cx="7804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SC105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415030" y="4632960"/>
            <a:ext cx="7804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SC405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439025" y="5786755"/>
            <a:ext cx="4470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92D05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 Multi-Tec RFID Outdoor IP65,IK04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510" y="2145665"/>
            <a:ext cx="1535430" cy="199263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810" y="2040890"/>
            <a:ext cx="1435100" cy="2097405"/>
          </a:xfrm>
          <a:prstGeom prst="rect">
            <a:avLst/>
          </a:prstGeom>
        </p:spPr>
      </p:pic>
      <p:pic>
        <p:nvPicPr>
          <p:cNvPr id="17" name="图片 16" descr="正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565" y="1910080"/>
            <a:ext cx="1623060" cy="2722880"/>
          </a:xfrm>
          <a:prstGeom prst="rect">
            <a:avLst/>
          </a:prstGeom>
        </p:spPr>
      </p:pic>
      <p:pic>
        <p:nvPicPr>
          <p:cNvPr id="18" name="图片 17" descr="正.14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1875" y="1888490"/>
            <a:ext cx="1631950" cy="274447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8803005" y="5001260"/>
            <a:ext cx="7804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SC800</a:t>
            </a:r>
          </a:p>
        </p:txBody>
      </p:sp>
    </p:spTree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6489699" cy="6858000"/>
            <a:chOff x="0" y="0"/>
            <a:chExt cx="7981950" cy="6858000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7981950" cy="6858000"/>
            </a:xfrm>
            <a:custGeom>
              <a:avLst/>
              <a:gdLst>
                <a:gd name="connsiteX0" fmla="*/ 0 w 7981950"/>
                <a:gd name="connsiteY0" fmla="*/ 0 h 6858000"/>
                <a:gd name="connsiteX1" fmla="*/ 5810250 w 7981950"/>
                <a:gd name="connsiteY1" fmla="*/ 0 h 6858000"/>
                <a:gd name="connsiteX2" fmla="*/ 7981950 w 7981950"/>
                <a:gd name="connsiteY2" fmla="*/ 3429000 h 6858000"/>
                <a:gd name="connsiteX3" fmla="*/ 5810250 w 7981950"/>
                <a:gd name="connsiteY3" fmla="*/ 6858000 h 6858000"/>
                <a:gd name="connsiteX4" fmla="*/ 0 w 79819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0" h="6858000">
                  <a:moveTo>
                    <a:pt x="0" y="0"/>
                  </a:moveTo>
                  <a:lnTo>
                    <a:pt x="5810250" y="0"/>
                  </a:lnTo>
                  <a:lnTo>
                    <a:pt x="7981950" y="3429000"/>
                  </a:lnTo>
                  <a:lnTo>
                    <a:pt x="581025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>
              <a:outerShdw blurRad="3175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0" y="0"/>
              <a:ext cx="6953250" cy="6858000"/>
            </a:xfrm>
            <a:custGeom>
              <a:avLst/>
              <a:gdLst>
                <a:gd name="connsiteX0" fmla="*/ 0 w 6953250"/>
                <a:gd name="connsiteY0" fmla="*/ 0 h 6858000"/>
                <a:gd name="connsiteX1" fmla="*/ 4762500 w 6953250"/>
                <a:gd name="connsiteY1" fmla="*/ 0 h 6858000"/>
                <a:gd name="connsiteX2" fmla="*/ 6953250 w 6953250"/>
                <a:gd name="connsiteY2" fmla="*/ 3429000 h 6858000"/>
                <a:gd name="connsiteX3" fmla="*/ 4762500 w 6953250"/>
                <a:gd name="connsiteY3" fmla="*/ 6858000 h 6858000"/>
                <a:gd name="connsiteX4" fmla="*/ 0 w 695325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3250" h="6858000">
                  <a:moveTo>
                    <a:pt x="0" y="0"/>
                  </a:moveTo>
                  <a:lnTo>
                    <a:pt x="4762500" y="0"/>
                  </a:lnTo>
                  <a:lnTo>
                    <a:pt x="6953250" y="3429000"/>
                  </a:lnTo>
                  <a:lnTo>
                    <a:pt x="47625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  <a:effectLst>
              <a:outerShdw blurRad="368300" sx="102000" sy="102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29934" y="1599743"/>
            <a:ext cx="299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765">
              <a:buSzPct val="25000"/>
              <a:defRPr/>
            </a:pPr>
            <a:r>
              <a:rPr lang="en-US" altLang="zh-CN" sz="3200" dirty="0">
                <a:solidFill>
                  <a:srgbClr val="000000"/>
                </a:solidFill>
                <a:latin typeface="Myriad Pro" panose="020B0503030403020204" pitchFamily="34" charset="0"/>
              </a:rPr>
              <a:t>Product </a:t>
            </a:r>
          </a:p>
          <a:p>
            <a:pPr algn="ctr" defTabSz="913765">
              <a:buSzPct val="25000"/>
              <a:defRPr/>
            </a:pPr>
            <a:r>
              <a:rPr lang="en-US" altLang="zh-CN" sz="3200" dirty="0">
                <a:solidFill>
                  <a:srgbClr val="000000"/>
                </a:solidFill>
                <a:latin typeface="Myriad Pro" panose="020B0503030403020204" pitchFamily="34" charset="0"/>
              </a:rPr>
              <a:t>Introduction</a:t>
            </a:r>
            <a:endParaRPr lang="de-DE" altLang="zh-CN" sz="32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34" name="Freeform 33"/>
          <p:cNvSpPr/>
          <p:nvPr/>
        </p:nvSpPr>
        <p:spPr>
          <a:xfrm rot="16200000">
            <a:off x="324935" y="1947413"/>
            <a:ext cx="1160148" cy="439341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 rot="5400000">
            <a:off x="3564904" y="1960147"/>
            <a:ext cx="1160148" cy="439341"/>
          </a:xfrm>
          <a:custGeom>
            <a:avLst/>
            <a:gdLst>
              <a:gd name="connsiteX0" fmla="*/ 483749 w 1160148"/>
              <a:gd name="connsiteY0" fmla="*/ 0 h 439341"/>
              <a:gd name="connsiteX1" fmla="*/ 483749 w 1160148"/>
              <a:gd name="connsiteY1" fmla="*/ 104785 h 439341"/>
              <a:gd name="connsiteX2" fmla="*/ 104785 w 1160148"/>
              <a:gd name="connsiteY2" fmla="*/ 104785 h 439341"/>
              <a:gd name="connsiteX3" fmla="*/ 104785 w 1160148"/>
              <a:gd name="connsiteY3" fmla="*/ 439341 h 439341"/>
              <a:gd name="connsiteX4" fmla="*/ 0 w 1160148"/>
              <a:gd name="connsiteY4" fmla="*/ 439341 h 439341"/>
              <a:gd name="connsiteX5" fmla="*/ 0 w 1160148"/>
              <a:gd name="connsiteY5" fmla="*/ 2728 h 439341"/>
              <a:gd name="connsiteX6" fmla="*/ 3 w 1160148"/>
              <a:gd name="connsiteY6" fmla="*/ 2728 h 439341"/>
              <a:gd name="connsiteX7" fmla="*/ 3 w 1160148"/>
              <a:gd name="connsiteY7" fmla="*/ 0 h 439341"/>
              <a:gd name="connsiteX8" fmla="*/ 1160148 w 1160148"/>
              <a:gd name="connsiteY8" fmla="*/ 2728 h 439341"/>
              <a:gd name="connsiteX9" fmla="*/ 1160148 w 1160148"/>
              <a:gd name="connsiteY9" fmla="*/ 439341 h 439341"/>
              <a:gd name="connsiteX10" fmla="*/ 1055363 w 1160148"/>
              <a:gd name="connsiteY10" fmla="*/ 439341 h 439341"/>
              <a:gd name="connsiteX11" fmla="*/ 1055363 w 1160148"/>
              <a:gd name="connsiteY11" fmla="*/ 104785 h 439341"/>
              <a:gd name="connsiteX12" fmla="*/ 673234 w 1160148"/>
              <a:gd name="connsiteY12" fmla="*/ 104785 h 439341"/>
              <a:gd name="connsiteX13" fmla="*/ 673234 w 1160148"/>
              <a:gd name="connsiteY13" fmla="*/ 0 h 439341"/>
              <a:gd name="connsiteX14" fmla="*/ 1156980 w 1160148"/>
              <a:gd name="connsiteY14" fmla="*/ 0 h 439341"/>
              <a:gd name="connsiteX15" fmla="*/ 1156980 w 1160148"/>
              <a:gd name="connsiteY15" fmla="*/ 2728 h 43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60148" h="439341">
                <a:moveTo>
                  <a:pt x="483749" y="0"/>
                </a:moveTo>
                <a:lnTo>
                  <a:pt x="483749" y="104785"/>
                </a:lnTo>
                <a:lnTo>
                  <a:pt x="104785" y="104785"/>
                </a:lnTo>
                <a:lnTo>
                  <a:pt x="104785" y="439341"/>
                </a:lnTo>
                <a:lnTo>
                  <a:pt x="0" y="439341"/>
                </a:lnTo>
                <a:lnTo>
                  <a:pt x="0" y="2728"/>
                </a:lnTo>
                <a:lnTo>
                  <a:pt x="3" y="2728"/>
                </a:lnTo>
                <a:lnTo>
                  <a:pt x="3" y="0"/>
                </a:lnTo>
                <a:close/>
                <a:moveTo>
                  <a:pt x="1160148" y="2728"/>
                </a:moveTo>
                <a:lnTo>
                  <a:pt x="1160148" y="439341"/>
                </a:lnTo>
                <a:lnTo>
                  <a:pt x="1055363" y="439341"/>
                </a:lnTo>
                <a:lnTo>
                  <a:pt x="1055363" y="104785"/>
                </a:lnTo>
                <a:lnTo>
                  <a:pt x="673234" y="104785"/>
                </a:lnTo>
                <a:lnTo>
                  <a:pt x="673234" y="0"/>
                </a:lnTo>
                <a:lnTo>
                  <a:pt x="1156980" y="0"/>
                </a:lnTo>
                <a:lnTo>
                  <a:pt x="1156980" y="2728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lumMod val="75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005205" y="3595370"/>
            <a:ext cx="2397760" cy="155003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</a:rPr>
              <a:t>Product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</a:rPr>
              <a:t>Place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Myriad Pro" panose="020B0503030403020204" pitchFamily="34" charset="0"/>
              </a:rPr>
              <a:t>Promotion</a:t>
            </a:r>
          </a:p>
        </p:txBody>
      </p:sp>
      <p:pic>
        <p:nvPicPr>
          <p:cNvPr id="18" name="图片 17" descr="正.14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645" y="1599565"/>
            <a:ext cx="2342515" cy="39395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 animBg="1"/>
      <p:bldP spid="35" grpId="0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138" y="222859"/>
            <a:ext cx="1051560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Myriad Pro" panose="020B0503030403020204" pitchFamily="34" charset="0"/>
              </a:rPr>
              <a:t>Product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18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474970" y="5911215"/>
            <a:ext cx="124142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Myriad Pro" panose="020B0503030403020204" pitchFamily="34" charset="0"/>
                <a:cs typeface="Myriad Pro" panose="020B0503030403020204" pitchFamily="34" charset="0"/>
              </a:rPr>
              <a:t>SC800</a:t>
            </a:r>
          </a:p>
        </p:txBody>
      </p:sp>
      <p:pic>
        <p:nvPicPr>
          <p:cNvPr id="8" name="图片 7" descr="左.14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80" y="1662430"/>
            <a:ext cx="1817370" cy="33585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5575" y="5020945"/>
            <a:ext cx="2374900" cy="433705"/>
          </a:xfrm>
          <a:prstGeom prst="rect">
            <a:avLst/>
          </a:prstGeom>
          <a:noFill/>
          <a:ln>
            <a:solidFill>
              <a:srgbClr val="ACE8C4"/>
            </a:solidFill>
          </a:ln>
        </p:spPr>
        <p:txBody>
          <a:bodyPr wrap="square" rtlCol="0">
            <a:noAutofit/>
          </a:bodyPr>
          <a:lstStyle/>
          <a:p>
            <a:r>
              <a:rPr lang="zh-CN" altLang="en-US">
                <a:latin typeface="Myriad Pro" panose="020B0503030403020204" pitchFamily="34" charset="0"/>
                <a:cs typeface="Myriad Pro" panose="020B0503030403020204" pitchFamily="34" charset="0"/>
              </a:rPr>
              <a:t>Aluminum alloy frame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2145030" y="4420870"/>
            <a:ext cx="618490" cy="600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334000" y="2533015"/>
            <a:ext cx="2255520" cy="443865"/>
          </a:xfrm>
          <a:prstGeom prst="rect">
            <a:avLst/>
          </a:prstGeom>
          <a:noFill/>
          <a:ln>
            <a:solidFill>
              <a:srgbClr val="ACE8C4"/>
            </a:solidFill>
          </a:ln>
        </p:spPr>
        <p:txBody>
          <a:bodyPr wrap="square" rtlCol="0">
            <a:noAutofit/>
          </a:bodyPr>
          <a:lstStyle/>
          <a:p>
            <a:r>
              <a:rPr lang="en-US" altLang="zh-CN">
                <a:latin typeface="Myriad Pro" panose="020B0503030403020204" pitchFamily="34" charset="0"/>
                <a:cs typeface="Myriad Pro" panose="020B0503030403020204" pitchFamily="34" charset="0"/>
              </a:rPr>
              <a:t>Standby </a:t>
            </a:r>
            <a:r>
              <a:rPr lang="zh-CN" altLang="en-US">
                <a:latin typeface="Myriad Pro" panose="020B0503030403020204" pitchFamily="34" charset="0"/>
                <a:cs typeface="Myriad Pro" panose="020B0503030403020204" pitchFamily="34" charset="0"/>
              </a:rPr>
              <a:t>Break Screen</a:t>
            </a:r>
          </a:p>
        </p:txBody>
      </p:sp>
      <p:cxnSp>
        <p:nvCxnSpPr>
          <p:cNvPr id="9" name="直接箭头连接符 8"/>
          <p:cNvCxnSpPr>
            <a:stCxn id="7" idx="1"/>
          </p:cNvCxnSpPr>
          <p:nvPr/>
        </p:nvCxnSpPr>
        <p:spPr>
          <a:xfrm flipH="1">
            <a:off x="4032250" y="2755265"/>
            <a:ext cx="1301750" cy="273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246370" y="1662430"/>
            <a:ext cx="2430780" cy="598805"/>
          </a:xfrm>
          <a:prstGeom prst="rect">
            <a:avLst/>
          </a:prstGeom>
          <a:noFill/>
          <a:ln>
            <a:solidFill>
              <a:srgbClr val="ACE8C4"/>
            </a:solidFill>
          </a:ln>
        </p:spPr>
        <p:txBody>
          <a:bodyPr wrap="square" rtlCol="0">
            <a:noAutofit/>
          </a:bodyPr>
          <a:lstStyle/>
          <a:p>
            <a:pPr>
              <a:buClrTx/>
              <a:buSzTx/>
              <a:buFontTx/>
            </a:pPr>
            <a:r>
              <a:rPr lang="en-US" altLang="zh-CN" sz="1600">
                <a:latin typeface="Myriad Pro" panose="020B0503030403020204" pitchFamily="34" charset="0"/>
                <a:cs typeface="Myriad Pro" panose="020B0503030403020204" pitchFamily="34" charset="0"/>
                <a:sym typeface="+mn-ea"/>
              </a:rPr>
              <a:t>Breathing light: White, Status light: Red/Green</a:t>
            </a:r>
          </a:p>
        </p:txBody>
      </p:sp>
      <p:cxnSp>
        <p:nvCxnSpPr>
          <p:cNvPr id="12" name="直接箭头连接符 11"/>
          <p:cNvCxnSpPr>
            <a:stCxn id="11" idx="1"/>
          </p:cNvCxnSpPr>
          <p:nvPr/>
        </p:nvCxnSpPr>
        <p:spPr>
          <a:xfrm flipH="1" flipV="1">
            <a:off x="4092575" y="1919605"/>
            <a:ext cx="1153795" cy="425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8101330" y="1585595"/>
            <a:ext cx="1904365" cy="3435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5153660" y="3931920"/>
            <a:ext cx="2374900" cy="387350"/>
          </a:xfrm>
          <a:prstGeom prst="rect">
            <a:avLst/>
          </a:prstGeom>
          <a:noFill/>
          <a:ln>
            <a:solidFill>
              <a:srgbClr val="ACE8C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ACE8C4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r>
              <a:rPr lang="zh-CN" altLang="en-US">
                <a:latin typeface="Myriad Pro" panose="020B0503030403020204" pitchFamily="34" charset="0"/>
                <a:cs typeface="Myriad Pro" panose="020B0503030403020204" pitchFamily="34" charset="0"/>
              </a:rPr>
              <a:t>Hidden Touch Keypad</a:t>
            </a:r>
          </a:p>
        </p:txBody>
      </p:sp>
      <p:cxnSp>
        <p:nvCxnSpPr>
          <p:cNvPr id="14" name="直接箭头连接符 13"/>
          <p:cNvCxnSpPr>
            <a:stCxn id="13" idx="3"/>
          </p:cNvCxnSpPr>
          <p:nvPr/>
        </p:nvCxnSpPr>
        <p:spPr>
          <a:xfrm flipV="1">
            <a:off x="7528560" y="3737610"/>
            <a:ext cx="1049020" cy="3879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>
            <a:stCxn id="13" idx="1"/>
          </p:cNvCxnSpPr>
          <p:nvPr/>
        </p:nvCxnSpPr>
        <p:spPr>
          <a:xfrm flipH="1" flipV="1">
            <a:off x="3981450" y="3728720"/>
            <a:ext cx="1172210" cy="396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95" y="93980"/>
            <a:ext cx="7762875" cy="32816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095" y="3477260"/>
            <a:ext cx="4206875" cy="25615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95960" y="3636010"/>
            <a:ext cx="6010910" cy="26022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dirty="0">
                <a:solidFill>
                  <a:srgbClr val="FF0000"/>
                </a:solidFill>
                <a:latin typeface="Myriad Pro" panose="020B0503030403020204" pitchFamily="34" charset="0"/>
                <a:cs typeface="Myriad Pro" panose="020B0503030403020204" pitchFamily="34" charset="0"/>
              </a:rPr>
              <a:t>SC800 is a RFID only access control device, supports single frequency and multi-frequency RFID modules</a:t>
            </a:r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, card types include: EM card, IC card, HID Proxy, HID </a:t>
            </a:r>
            <a:r>
              <a:rPr dirty="0" err="1">
                <a:latin typeface="Myriad Pro" panose="020B0503030403020204" pitchFamily="34" charset="0"/>
                <a:cs typeface="Myriad Pro" panose="020B0503030403020204" pitchFamily="34" charset="0"/>
              </a:rPr>
              <a:t>iclass</a:t>
            </a:r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, etc..</a:t>
            </a:r>
          </a:p>
          <a:p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mold structure design  support IP65 waterproof and IK04 anti-collision.</a:t>
            </a:r>
          </a:p>
          <a:p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Firmware support </a:t>
            </a:r>
            <a:r>
              <a:rPr lang="en-US" dirty="0">
                <a:latin typeface="Myriad Pro" panose="020B0503030403020204" pitchFamily="34" charset="0"/>
                <a:cs typeface="Myriad Pro" panose="020B0503030403020204" pitchFamily="34" charset="0"/>
              </a:rPr>
              <a:t>A&amp;C </a:t>
            </a:r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push and </a:t>
            </a:r>
            <a:r>
              <a:rPr lang="en-US" dirty="0">
                <a:latin typeface="Myriad Pro" panose="020B0503030403020204" pitchFamily="34" charset="0"/>
                <a:cs typeface="Myriad Pro" panose="020B0503030403020204" pitchFamily="34" charset="0"/>
              </a:rPr>
              <a:t>T&amp;A </a:t>
            </a:r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push, can be connected to </a:t>
            </a:r>
            <a:r>
              <a:rPr lang="en-US" dirty="0" err="1">
                <a:latin typeface="Myriad Pro" panose="020B0503030403020204" pitchFamily="34" charset="0"/>
                <a:cs typeface="Myriad Pro" panose="020B0503030403020204" pitchFamily="34" charset="0"/>
              </a:rPr>
              <a:t>ZKBioAccess</a:t>
            </a:r>
            <a:r>
              <a:rPr lang="en-US" dirty="0">
                <a:latin typeface="Myriad Pro" panose="020B0503030403020204" pitchFamily="34" charset="0"/>
                <a:cs typeface="Myriad Pro" panose="020B0503030403020204" pitchFamily="34" charset="0"/>
              </a:rPr>
              <a:t> IVS</a:t>
            </a:r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 software or </a:t>
            </a:r>
            <a:r>
              <a:rPr lang="en-US" dirty="0">
                <a:latin typeface="Myriad Pro" panose="020B0503030403020204" pitchFamily="34" charset="0"/>
                <a:cs typeface="Myriad Pro" panose="020B0503030403020204" pitchFamily="34" charset="0"/>
              </a:rPr>
              <a:t>ZKBioTime8.0</a:t>
            </a:r>
            <a:r>
              <a:rPr dirty="0">
                <a:latin typeface="Myriad Pro" panose="020B0503030403020204" pitchFamily="34" charset="0"/>
                <a:cs typeface="Myriad Pro" panose="020B0503030403020204" pitchFamily="34" charset="0"/>
              </a:rPr>
              <a:t> software, can be applied to access control management and attendance time management.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138" y="222859"/>
            <a:ext cx="1051560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3030403020204" pitchFamily="34" charset="0"/>
              </a:rPr>
              <a:t>Terminal Description</a:t>
            </a: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1487170"/>
            <a:ext cx="2308860" cy="29413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605" y="1087120"/>
            <a:ext cx="3549015" cy="27273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835" y="1243965"/>
            <a:ext cx="3758565" cy="19989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9045" y="4154805"/>
            <a:ext cx="3874770" cy="18694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80138" y="222859"/>
            <a:ext cx="10515600" cy="7920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Myriad Pro" panose="020B0503030403020204" pitchFamily="34" charset="0"/>
              </a:rPr>
              <a:t>Specifications</a:t>
            </a:r>
          </a:p>
        </p:txBody>
      </p:sp>
      <p:sp>
        <p:nvSpPr>
          <p:cNvPr id="3" name="Freeform 4"/>
          <p:cNvSpPr/>
          <p:nvPr/>
        </p:nvSpPr>
        <p:spPr>
          <a:xfrm>
            <a:off x="380138" y="1025785"/>
            <a:ext cx="652174" cy="61624"/>
          </a:xfrm>
          <a:custGeom>
            <a:avLst/>
            <a:gdLst>
              <a:gd name="connsiteX0" fmla="*/ 30812 w 652174"/>
              <a:gd name="connsiteY0" fmla="*/ 0 h 61624"/>
              <a:gd name="connsiteX1" fmla="*/ 621362 w 652174"/>
              <a:gd name="connsiteY1" fmla="*/ 0 h 61624"/>
              <a:gd name="connsiteX2" fmla="*/ 652174 w 652174"/>
              <a:gd name="connsiteY2" fmla="*/ 30812 h 61624"/>
              <a:gd name="connsiteX3" fmla="*/ 621362 w 652174"/>
              <a:gd name="connsiteY3" fmla="*/ 61624 h 61624"/>
              <a:gd name="connsiteX4" fmla="*/ 30812 w 652174"/>
              <a:gd name="connsiteY4" fmla="*/ 61624 h 61624"/>
              <a:gd name="connsiteX5" fmla="*/ 0 w 652174"/>
              <a:gd name="connsiteY5" fmla="*/ 30812 h 61624"/>
              <a:gd name="connsiteX6" fmla="*/ 30812 w 652174"/>
              <a:gd name="connsiteY6" fmla="*/ 0 h 61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174" h="61624">
                <a:moveTo>
                  <a:pt x="30812" y="0"/>
                </a:moveTo>
                <a:lnTo>
                  <a:pt x="621362" y="0"/>
                </a:lnTo>
                <a:cubicBezTo>
                  <a:pt x="638379" y="0"/>
                  <a:pt x="652174" y="13795"/>
                  <a:pt x="652174" y="30812"/>
                </a:cubicBezTo>
                <a:cubicBezTo>
                  <a:pt x="652174" y="47829"/>
                  <a:pt x="638379" y="61624"/>
                  <a:pt x="621362" y="61624"/>
                </a:cubicBezTo>
                <a:lnTo>
                  <a:pt x="30812" y="61624"/>
                </a:lnTo>
                <a:cubicBezTo>
                  <a:pt x="13795" y="61624"/>
                  <a:pt x="0" y="47829"/>
                  <a:pt x="0" y="30812"/>
                </a:cubicBezTo>
                <a:cubicBezTo>
                  <a:pt x="0" y="13795"/>
                  <a:pt x="13795" y="0"/>
                  <a:pt x="3081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0" y="1292860"/>
            <a:ext cx="6487160" cy="2419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240" y="3712210"/>
            <a:ext cx="5471160" cy="30099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jJiYzRjZDg4ODIxMmZkMzVjYzYxNzIzMDEwYjJjY2IifQ=="/>
  <p:tag name="KSO_WPP_MARK_KEY" val="4eb31053-6dd5-4f5f-997c-275b01df36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77ebec2-e493-49ae-a5d7-5813f2dd9c78}"/>
  <p:tag name="TABLE_ENDDRAG_ORIGIN_RECT" val="757*392"/>
  <p:tag name="TABLE_ENDDRAG_RECT" val="85*99*758*39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7ea8762-c72b-49d0-8bab-21b1e2d7feec}"/>
  <p:tag name="TABLE_ENDDRAG_ORIGIN_RECT" val="654*505"/>
  <p:tag name="TABLE_ENDDRAG_RECT" val="45*12*655*50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7ea8762-c72b-49d0-8bab-21b1e2d7feec}"/>
  <p:tag name="TABLE_ENDDRAG_ORIGIN_RECT" val="654*505"/>
  <p:tag name="TABLE_ENDDRAG_RECT" val="45*12*655*505"/>
</p:tagLst>
</file>

<file path=ppt/theme/theme1.xml><?xml version="1.0" encoding="utf-8"?>
<a:theme xmlns:a="http://schemas.openxmlformats.org/drawingml/2006/main" name="Office Theme">
  <a:themeElements>
    <a:clrScheme name="Extre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2A7F0"/>
      </a:accent1>
      <a:accent2>
        <a:srgbClr val="36D7B7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uka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925</Words>
  <Application>Microsoft Office PowerPoint</Application>
  <PresentationFormat>寬螢幕</PresentationFormat>
  <Paragraphs>208</Paragraphs>
  <Slides>22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等线</vt:lpstr>
      <vt:lpstr>Arial</vt:lpstr>
      <vt:lpstr>Calibri</vt:lpstr>
      <vt:lpstr>Montserrat</vt:lpstr>
      <vt:lpstr>Myriad Pro</vt:lpstr>
      <vt:lpstr>Open Sans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Connie Ng</cp:lastModifiedBy>
  <cp:revision>476</cp:revision>
  <dcterms:created xsi:type="dcterms:W3CDTF">2018-03-05T10:56:00Z</dcterms:created>
  <dcterms:modified xsi:type="dcterms:W3CDTF">2022-12-22T06:38:11Z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964379DEBE1A46C79B18BB71E9772FEB</vt:lpwstr>
  </property>
  <property fmtid="{D5CDD505-2E9C-101B-9397-08002B2CF9AE}" pid="3" name="KSOProductBuildVer">
    <vt:lpwstr>2052-11.1.0.12763</vt:lpwstr>
  </property>
</Properties>
</file>